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2" r:id="rId3"/>
    <p:sldId id="283" r:id="rId4"/>
    <p:sldId id="284" r:id="rId5"/>
    <p:sldId id="257" r:id="rId6"/>
    <p:sldId id="258" r:id="rId7"/>
    <p:sldId id="259" r:id="rId8"/>
    <p:sldId id="260" r:id="rId9"/>
    <p:sldId id="286" r:id="rId10"/>
    <p:sldId id="300" r:id="rId11"/>
    <p:sldId id="261" r:id="rId12"/>
    <p:sldId id="262" r:id="rId13"/>
    <p:sldId id="263" r:id="rId14"/>
    <p:sldId id="265" r:id="rId15"/>
    <p:sldId id="296" r:id="rId16"/>
    <p:sldId id="298" r:id="rId17"/>
    <p:sldId id="348" r:id="rId18"/>
    <p:sldId id="266" r:id="rId19"/>
    <p:sldId id="267" r:id="rId20"/>
    <p:sldId id="285" r:id="rId21"/>
    <p:sldId id="301" r:id="rId22"/>
    <p:sldId id="290" r:id="rId23"/>
    <p:sldId id="268" r:id="rId24"/>
    <p:sldId id="269" r:id="rId25"/>
    <p:sldId id="270" r:id="rId26"/>
    <p:sldId id="271" r:id="rId27"/>
    <p:sldId id="289" r:id="rId28"/>
    <p:sldId id="292" r:id="rId29"/>
    <p:sldId id="272" r:id="rId30"/>
    <p:sldId id="302" r:id="rId31"/>
    <p:sldId id="303" r:id="rId32"/>
    <p:sldId id="304" r:id="rId33"/>
    <p:sldId id="273" r:id="rId34"/>
    <p:sldId id="274" r:id="rId35"/>
    <p:sldId id="275" r:id="rId36"/>
    <p:sldId id="299" r:id="rId37"/>
    <p:sldId id="276" r:id="rId38"/>
    <p:sldId id="277" r:id="rId39"/>
    <p:sldId id="278" r:id="rId40"/>
    <p:sldId id="279" r:id="rId41"/>
    <p:sldId id="280" r:id="rId42"/>
    <p:sldId id="28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96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C1192-A5F1-4414-AD21-5952EF58AFCC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DDC9C-43BF-4481-954C-408CA9AE2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97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10A04F-98F2-4F41-86CD-625168DA3731}" type="slidenum">
              <a:rPr lang="en-US" altLang="zh-CN" smtClean="0">
                <a:solidFill>
                  <a:prstClr val="black"/>
                </a:solidFill>
              </a:rPr>
              <a:pPr/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BFDD0-5254-4720-AB68-AE3B7F7733A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569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6.xml"/><Relationship Id="rId7" Type="http://schemas.openxmlformats.org/officeDocument/2006/relationships/oleObject" Target="../embeddings/oleObject42.bin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3.wmf"/><Relationship Id="rId18" Type="http://schemas.openxmlformats.org/officeDocument/2006/relationships/oleObject" Target="../embeddings/oleObject51.bin"/><Relationship Id="rId26" Type="http://schemas.openxmlformats.org/officeDocument/2006/relationships/image" Target="../media/image59.wmf"/><Relationship Id="rId3" Type="http://schemas.openxmlformats.org/officeDocument/2006/relationships/image" Target="../media/image48.wmf"/><Relationship Id="rId21" Type="http://schemas.openxmlformats.org/officeDocument/2006/relationships/image" Target="../media/image57.wmf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55.emf"/><Relationship Id="rId25" Type="http://schemas.openxmlformats.org/officeDocument/2006/relationships/oleObject" Target="../embeddings/oleObject55.bin"/><Relationship Id="rId2" Type="http://schemas.openxmlformats.org/officeDocument/2006/relationships/oleObject" Target="../embeddings/oleObject43.bin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2.wmf"/><Relationship Id="rId24" Type="http://schemas.openxmlformats.org/officeDocument/2006/relationships/image" Target="../media/image58.wmf"/><Relationship Id="rId5" Type="http://schemas.openxmlformats.org/officeDocument/2006/relationships/image" Target="../media/image49.wmf"/><Relationship Id="rId15" Type="http://schemas.openxmlformats.org/officeDocument/2006/relationships/image" Target="../media/image54.wmf"/><Relationship Id="rId23" Type="http://schemas.openxmlformats.org/officeDocument/2006/relationships/oleObject" Target="../embeddings/oleObject54.bin"/><Relationship Id="rId28" Type="http://schemas.openxmlformats.org/officeDocument/2006/relationships/image" Target="../media/image60.w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56.e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49.bin"/><Relationship Id="rId22" Type="http://schemas.openxmlformats.org/officeDocument/2006/relationships/oleObject" Target="../embeddings/oleObject53.bin"/><Relationship Id="rId27" Type="http://schemas.openxmlformats.org/officeDocument/2006/relationships/oleObject" Target="../embeddings/oleObject56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6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70.wmf"/><Relationship Id="rId3" Type="http://schemas.openxmlformats.org/officeDocument/2006/relationships/tags" Target="../tags/tag9.xml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66.bin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69.wmf"/><Relationship Id="rId5" Type="http://schemas.openxmlformats.org/officeDocument/2006/relationships/slideLayout" Target="../slideLayouts/slideLayout7.xml"/><Relationship Id="rId10" Type="http://schemas.openxmlformats.org/officeDocument/2006/relationships/oleObject" Target="../embeddings/oleObject65.bin"/><Relationship Id="rId4" Type="http://schemas.openxmlformats.org/officeDocument/2006/relationships/tags" Target="../tags/tag10.xml"/><Relationship Id="rId9" Type="http://schemas.openxmlformats.org/officeDocument/2006/relationships/image" Target="../media/image6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72.bin"/><Relationship Id="rId18" Type="http://schemas.openxmlformats.org/officeDocument/2006/relationships/oleObject" Target="../embeddings/oleObject75.bin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5.wmf"/><Relationship Id="rId17" Type="http://schemas.openxmlformats.org/officeDocument/2006/relationships/image" Target="../media/image77.wmf"/><Relationship Id="rId2" Type="http://schemas.openxmlformats.org/officeDocument/2006/relationships/notesSlide" Target="../notesSlides/notesSlide1.xml"/><Relationship Id="rId16" Type="http://schemas.openxmlformats.org/officeDocument/2006/relationships/oleObject" Target="../embeddings/oleObject7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71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10" Type="http://schemas.openxmlformats.org/officeDocument/2006/relationships/image" Target="../media/image74.wmf"/><Relationship Id="rId19" Type="http://schemas.openxmlformats.org/officeDocument/2006/relationships/image" Target="../media/image78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7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84.wmf"/><Relationship Id="rId18" Type="http://schemas.openxmlformats.org/officeDocument/2006/relationships/oleObject" Target="../embeddings/oleObject84.bin"/><Relationship Id="rId3" Type="http://schemas.openxmlformats.org/officeDocument/2006/relationships/image" Target="../media/image79.wmf"/><Relationship Id="rId21" Type="http://schemas.openxmlformats.org/officeDocument/2006/relationships/image" Target="../media/image88.wmf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86.wmf"/><Relationship Id="rId2" Type="http://schemas.openxmlformats.org/officeDocument/2006/relationships/oleObject" Target="../embeddings/oleObject76.bin"/><Relationship Id="rId16" Type="http://schemas.openxmlformats.org/officeDocument/2006/relationships/oleObject" Target="../embeddings/oleObject83.bin"/><Relationship Id="rId20" Type="http://schemas.openxmlformats.org/officeDocument/2006/relationships/oleObject" Target="../embeddings/oleObject8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83.wmf"/><Relationship Id="rId5" Type="http://schemas.openxmlformats.org/officeDocument/2006/relationships/image" Target="../media/image80.wmf"/><Relationship Id="rId15" Type="http://schemas.openxmlformats.org/officeDocument/2006/relationships/image" Target="../media/image85.wmf"/><Relationship Id="rId23" Type="http://schemas.openxmlformats.org/officeDocument/2006/relationships/image" Target="../media/image89.wmf"/><Relationship Id="rId10" Type="http://schemas.openxmlformats.org/officeDocument/2006/relationships/oleObject" Target="../embeddings/oleObject80.bin"/><Relationship Id="rId19" Type="http://schemas.openxmlformats.org/officeDocument/2006/relationships/image" Target="../media/image87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82.bin"/><Relationship Id="rId22" Type="http://schemas.openxmlformats.org/officeDocument/2006/relationships/oleObject" Target="../embeddings/oleObject8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8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13" Type="http://schemas.openxmlformats.org/officeDocument/2006/relationships/image" Target="../media/image98.wmf"/><Relationship Id="rId18" Type="http://schemas.openxmlformats.org/officeDocument/2006/relationships/oleObject" Target="../embeddings/oleObject97.bin"/><Relationship Id="rId3" Type="http://schemas.openxmlformats.org/officeDocument/2006/relationships/image" Target="../media/image93.wmf"/><Relationship Id="rId21" Type="http://schemas.openxmlformats.org/officeDocument/2006/relationships/oleObject" Target="../embeddings/oleObject98.bin"/><Relationship Id="rId7" Type="http://schemas.openxmlformats.org/officeDocument/2006/relationships/image" Target="../media/image95.wmf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100.wmf"/><Relationship Id="rId2" Type="http://schemas.openxmlformats.org/officeDocument/2006/relationships/oleObject" Target="../embeddings/oleObject89.bin"/><Relationship Id="rId16" Type="http://schemas.openxmlformats.org/officeDocument/2006/relationships/oleObject" Target="../embeddings/oleObject96.bin"/><Relationship Id="rId20" Type="http://schemas.openxmlformats.org/officeDocument/2006/relationships/image" Target="../media/image102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97.wmf"/><Relationship Id="rId24" Type="http://schemas.openxmlformats.org/officeDocument/2006/relationships/image" Target="../media/image104.wmf"/><Relationship Id="rId5" Type="http://schemas.openxmlformats.org/officeDocument/2006/relationships/image" Target="../media/image94.wmf"/><Relationship Id="rId15" Type="http://schemas.openxmlformats.org/officeDocument/2006/relationships/image" Target="../media/image99.wmf"/><Relationship Id="rId23" Type="http://schemas.openxmlformats.org/officeDocument/2006/relationships/oleObject" Target="../embeddings/oleObject99.bin"/><Relationship Id="rId10" Type="http://schemas.openxmlformats.org/officeDocument/2006/relationships/oleObject" Target="../embeddings/oleObject93.bin"/><Relationship Id="rId19" Type="http://schemas.openxmlformats.org/officeDocument/2006/relationships/image" Target="../media/image101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96.wmf"/><Relationship Id="rId14" Type="http://schemas.openxmlformats.org/officeDocument/2006/relationships/oleObject" Target="../embeddings/oleObject95.bin"/><Relationship Id="rId22" Type="http://schemas.openxmlformats.org/officeDocument/2006/relationships/image" Target="../media/image103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oleObject" Target="../embeddings/oleObject106.bin"/><Relationship Id="rId3" Type="http://schemas.openxmlformats.org/officeDocument/2006/relationships/image" Target="../media/image105.wmf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105.bin"/><Relationship Id="rId2" Type="http://schemas.openxmlformats.org/officeDocument/2006/relationships/oleObject" Target="../embeddings/oleObject100.bin"/><Relationship Id="rId16" Type="http://schemas.openxmlformats.org/officeDocument/2006/relationships/image" Target="../media/image11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9.wmf"/><Relationship Id="rId5" Type="http://schemas.openxmlformats.org/officeDocument/2006/relationships/image" Target="../media/image106.wmf"/><Relationship Id="rId15" Type="http://schemas.openxmlformats.org/officeDocument/2006/relationships/oleObject" Target="../embeddings/oleObject107.bin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08.wmf"/><Relationship Id="rId14" Type="http://schemas.openxmlformats.org/officeDocument/2006/relationships/image" Target="../media/image11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17.wmf"/><Relationship Id="rId18" Type="http://schemas.openxmlformats.org/officeDocument/2006/relationships/image" Target="../media/image120.wmf"/><Relationship Id="rId26" Type="http://schemas.openxmlformats.org/officeDocument/2006/relationships/oleObject" Target="../embeddings/oleObject119.bin"/><Relationship Id="rId3" Type="http://schemas.openxmlformats.org/officeDocument/2006/relationships/image" Target="../media/image112.emf"/><Relationship Id="rId21" Type="http://schemas.openxmlformats.org/officeDocument/2006/relationships/oleObject" Target="../embeddings/oleObject117.bin"/><Relationship Id="rId7" Type="http://schemas.openxmlformats.org/officeDocument/2006/relationships/image" Target="../media/image114.wmf"/><Relationship Id="rId12" Type="http://schemas.openxmlformats.org/officeDocument/2006/relationships/oleObject" Target="../embeddings/oleObject113.bin"/><Relationship Id="rId17" Type="http://schemas.openxmlformats.org/officeDocument/2006/relationships/oleObject" Target="../embeddings/oleObject115.bin"/><Relationship Id="rId25" Type="http://schemas.openxmlformats.org/officeDocument/2006/relationships/image" Target="../media/image124.wmf"/><Relationship Id="rId2" Type="http://schemas.openxmlformats.org/officeDocument/2006/relationships/oleObject" Target="../embeddings/oleObject108.bin"/><Relationship Id="rId16" Type="http://schemas.openxmlformats.org/officeDocument/2006/relationships/image" Target="../media/image119.wmf"/><Relationship Id="rId20" Type="http://schemas.openxmlformats.org/officeDocument/2006/relationships/image" Target="../media/image121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6.wmf"/><Relationship Id="rId24" Type="http://schemas.openxmlformats.org/officeDocument/2006/relationships/image" Target="../media/image123.wmf"/><Relationship Id="rId5" Type="http://schemas.openxmlformats.org/officeDocument/2006/relationships/image" Target="../media/image113.emf"/><Relationship Id="rId15" Type="http://schemas.openxmlformats.org/officeDocument/2006/relationships/oleObject" Target="../embeddings/oleObject114.bin"/><Relationship Id="rId23" Type="http://schemas.openxmlformats.org/officeDocument/2006/relationships/oleObject" Target="../embeddings/oleObject118.bin"/><Relationship Id="rId10" Type="http://schemas.openxmlformats.org/officeDocument/2006/relationships/oleObject" Target="../embeddings/oleObject112.bin"/><Relationship Id="rId19" Type="http://schemas.openxmlformats.org/officeDocument/2006/relationships/oleObject" Target="../embeddings/oleObject116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5.wmf"/><Relationship Id="rId14" Type="http://schemas.openxmlformats.org/officeDocument/2006/relationships/image" Target="../media/image118.png"/><Relationship Id="rId22" Type="http://schemas.openxmlformats.org/officeDocument/2006/relationships/image" Target="../media/image122.wmf"/><Relationship Id="rId27" Type="http://schemas.openxmlformats.org/officeDocument/2006/relationships/image" Target="../media/image12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oleObject" Target="../embeddings/oleObject12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1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image" Target="../media/image130.emf"/><Relationship Id="rId7" Type="http://schemas.openxmlformats.org/officeDocument/2006/relationships/image" Target="../media/image132.emf"/><Relationship Id="rId2" Type="http://schemas.openxmlformats.org/officeDocument/2006/relationships/oleObject" Target="../embeddings/oleObject12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31.emf"/><Relationship Id="rId10" Type="http://schemas.openxmlformats.org/officeDocument/2006/relationships/image" Target="../media/image134.png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3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1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9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oleObject" Target="../embeddings/oleObject12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jpeg"/><Relationship Id="rId5" Type="http://schemas.openxmlformats.org/officeDocument/2006/relationships/image" Target="../media/image136.emf"/><Relationship Id="rId4" Type="http://schemas.openxmlformats.org/officeDocument/2006/relationships/oleObject" Target="../embeddings/oleObject12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3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oleObject" Target="../embeddings/oleObject13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2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image" Target="../media/image146.emf"/><Relationship Id="rId18" Type="http://schemas.openxmlformats.org/officeDocument/2006/relationships/oleObject" Target="../embeddings/oleObject137.bin"/><Relationship Id="rId3" Type="http://schemas.openxmlformats.org/officeDocument/2006/relationships/image" Target="../media/image135.emf"/><Relationship Id="rId21" Type="http://schemas.openxmlformats.org/officeDocument/2006/relationships/image" Target="../media/image150.emf"/><Relationship Id="rId7" Type="http://schemas.openxmlformats.org/officeDocument/2006/relationships/image" Target="../media/image143.emf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48.emf"/><Relationship Id="rId2" Type="http://schemas.openxmlformats.org/officeDocument/2006/relationships/oleObject" Target="../embeddings/oleObject126.bin"/><Relationship Id="rId16" Type="http://schemas.openxmlformats.org/officeDocument/2006/relationships/oleObject" Target="../embeddings/oleObject136.bin"/><Relationship Id="rId20" Type="http://schemas.openxmlformats.org/officeDocument/2006/relationships/oleObject" Target="../embeddings/oleObject13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1.bin"/><Relationship Id="rId11" Type="http://schemas.openxmlformats.org/officeDocument/2006/relationships/image" Target="../media/image145.emf"/><Relationship Id="rId5" Type="http://schemas.openxmlformats.org/officeDocument/2006/relationships/image" Target="../media/image136.emf"/><Relationship Id="rId15" Type="http://schemas.openxmlformats.org/officeDocument/2006/relationships/image" Target="../media/image147.emf"/><Relationship Id="rId10" Type="http://schemas.openxmlformats.org/officeDocument/2006/relationships/oleObject" Target="../embeddings/oleObject133.bin"/><Relationship Id="rId19" Type="http://schemas.openxmlformats.org/officeDocument/2006/relationships/image" Target="../media/image149.emf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144.emf"/><Relationship Id="rId14" Type="http://schemas.openxmlformats.org/officeDocument/2006/relationships/oleObject" Target="../embeddings/oleObject13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56.emf"/><Relationship Id="rId3" Type="http://schemas.openxmlformats.org/officeDocument/2006/relationships/image" Target="../media/image151.emf"/><Relationship Id="rId7" Type="http://schemas.openxmlformats.org/officeDocument/2006/relationships/image" Target="../media/image153.emf"/><Relationship Id="rId12" Type="http://schemas.openxmlformats.org/officeDocument/2006/relationships/oleObject" Target="../embeddings/oleObject144.bin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55.emf"/><Relationship Id="rId5" Type="http://schemas.openxmlformats.org/officeDocument/2006/relationships/image" Target="../media/image152.emf"/><Relationship Id="rId15" Type="http://schemas.openxmlformats.org/officeDocument/2006/relationships/image" Target="../media/image157.e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54.emf"/><Relationship Id="rId14" Type="http://schemas.openxmlformats.org/officeDocument/2006/relationships/oleObject" Target="../embeddings/oleObject14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9.bin"/><Relationship Id="rId13" Type="http://schemas.openxmlformats.org/officeDocument/2006/relationships/image" Target="../media/image163.emf"/><Relationship Id="rId18" Type="http://schemas.openxmlformats.org/officeDocument/2006/relationships/oleObject" Target="../embeddings/oleObject154.bin"/><Relationship Id="rId3" Type="http://schemas.openxmlformats.org/officeDocument/2006/relationships/image" Target="../media/image158.emf"/><Relationship Id="rId7" Type="http://schemas.openxmlformats.org/officeDocument/2006/relationships/image" Target="../media/image160.emf"/><Relationship Id="rId12" Type="http://schemas.openxmlformats.org/officeDocument/2006/relationships/oleObject" Target="../embeddings/oleObject151.bin"/><Relationship Id="rId17" Type="http://schemas.openxmlformats.org/officeDocument/2006/relationships/image" Target="../media/image165.emf"/><Relationship Id="rId2" Type="http://schemas.openxmlformats.org/officeDocument/2006/relationships/oleObject" Target="../embeddings/oleObject146.bin"/><Relationship Id="rId16" Type="http://schemas.openxmlformats.org/officeDocument/2006/relationships/oleObject" Target="../embeddings/oleObject15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162.emf"/><Relationship Id="rId5" Type="http://schemas.openxmlformats.org/officeDocument/2006/relationships/image" Target="../media/image159.emf"/><Relationship Id="rId15" Type="http://schemas.openxmlformats.org/officeDocument/2006/relationships/image" Target="../media/image164.emf"/><Relationship Id="rId10" Type="http://schemas.openxmlformats.org/officeDocument/2006/relationships/oleObject" Target="../embeddings/oleObject150.bin"/><Relationship Id="rId19" Type="http://schemas.openxmlformats.org/officeDocument/2006/relationships/image" Target="../media/image166.emf"/><Relationship Id="rId4" Type="http://schemas.openxmlformats.org/officeDocument/2006/relationships/oleObject" Target="../embeddings/oleObject147.bin"/><Relationship Id="rId9" Type="http://schemas.openxmlformats.org/officeDocument/2006/relationships/image" Target="../media/image161.emf"/><Relationship Id="rId14" Type="http://schemas.openxmlformats.org/officeDocument/2006/relationships/oleObject" Target="../embeddings/oleObject152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6.bin"/><Relationship Id="rId13" Type="http://schemas.openxmlformats.org/officeDocument/2006/relationships/image" Target="../media/image169.wmf"/><Relationship Id="rId18" Type="http://schemas.openxmlformats.org/officeDocument/2006/relationships/oleObject" Target="../embeddings/oleObject160.bin"/><Relationship Id="rId26" Type="http://schemas.openxmlformats.org/officeDocument/2006/relationships/oleObject" Target="../embeddings/oleObject164.bin"/><Relationship Id="rId3" Type="http://schemas.openxmlformats.org/officeDocument/2006/relationships/tags" Target="../tags/tag22.xml"/><Relationship Id="rId21" Type="http://schemas.openxmlformats.org/officeDocument/2006/relationships/image" Target="../media/image173.wmf"/><Relationship Id="rId7" Type="http://schemas.openxmlformats.org/officeDocument/2006/relationships/image" Target="../media/image167.wmf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171.wmf"/><Relationship Id="rId25" Type="http://schemas.openxmlformats.org/officeDocument/2006/relationships/image" Target="../media/image175.wmf"/><Relationship Id="rId2" Type="http://schemas.openxmlformats.org/officeDocument/2006/relationships/tags" Target="../tags/tag21.xml"/><Relationship Id="rId16" Type="http://schemas.openxmlformats.org/officeDocument/2006/relationships/oleObject" Target="../embeddings/oleObject159.bin"/><Relationship Id="rId20" Type="http://schemas.openxmlformats.org/officeDocument/2006/relationships/oleObject" Target="../embeddings/oleObject161.bin"/><Relationship Id="rId29" Type="http://schemas.openxmlformats.org/officeDocument/2006/relationships/image" Target="../media/image177.wmf"/><Relationship Id="rId1" Type="http://schemas.openxmlformats.org/officeDocument/2006/relationships/tags" Target="../tags/tag20.xml"/><Relationship Id="rId6" Type="http://schemas.openxmlformats.org/officeDocument/2006/relationships/oleObject" Target="../embeddings/oleObject155.bin"/><Relationship Id="rId11" Type="http://schemas.openxmlformats.org/officeDocument/2006/relationships/image" Target="../media/image67.wmf"/><Relationship Id="rId24" Type="http://schemas.openxmlformats.org/officeDocument/2006/relationships/oleObject" Target="../embeddings/oleObject163.bin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70.wmf"/><Relationship Id="rId23" Type="http://schemas.openxmlformats.org/officeDocument/2006/relationships/image" Target="../media/image174.wmf"/><Relationship Id="rId28" Type="http://schemas.openxmlformats.org/officeDocument/2006/relationships/oleObject" Target="../embeddings/oleObject165.bin"/><Relationship Id="rId10" Type="http://schemas.openxmlformats.org/officeDocument/2006/relationships/oleObject" Target="../embeddings/oleObject63.bin"/><Relationship Id="rId19" Type="http://schemas.openxmlformats.org/officeDocument/2006/relationships/image" Target="../media/image172.wmf"/><Relationship Id="rId4" Type="http://schemas.openxmlformats.org/officeDocument/2006/relationships/tags" Target="../tags/tag23.xml"/><Relationship Id="rId9" Type="http://schemas.openxmlformats.org/officeDocument/2006/relationships/image" Target="../media/image168.wmf"/><Relationship Id="rId14" Type="http://schemas.openxmlformats.org/officeDocument/2006/relationships/oleObject" Target="../embeddings/oleObject158.bin"/><Relationship Id="rId22" Type="http://schemas.openxmlformats.org/officeDocument/2006/relationships/oleObject" Target="../embeddings/oleObject162.bin"/><Relationship Id="rId27" Type="http://schemas.openxmlformats.org/officeDocument/2006/relationships/image" Target="../media/image17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9.bin"/><Relationship Id="rId3" Type="http://schemas.openxmlformats.org/officeDocument/2006/relationships/image" Target="../media/image178.wmf"/><Relationship Id="rId7" Type="http://schemas.openxmlformats.org/officeDocument/2006/relationships/image" Target="../media/image180.wmf"/><Relationship Id="rId2" Type="http://schemas.openxmlformats.org/officeDocument/2006/relationships/oleObject" Target="../embeddings/oleObject16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8.bin"/><Relationship Id="rId11" Type="http://schemas.openxmlformats.org/officeDocument/2006/relationships/image" Target="../media/image182.wmf"/><Relationship Id="rId5" Type="http://schemas.openxmlformats.org/officeDocument/2006/relationships/image" Target="../media/image179.wmf"/><Relationship Id="rId10" Type="http://schemas.openxmlformats.org/officeDocument/2006/relationships/oleObject" Target="../embeddings/oleObject170.bin"/><Relationship Id="rId4" Type="http://schemas.openxmlformats.org/officeDocument/2006/relationships/oleObject" Target="../embeddings/oleObject167.bin"/><Relationship Id="rId9" Type="http://schemas.openxmlformats.org/officeDocument/2006/relationships/image" Target="../media/image18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4.bin"/><Relationship Id="rId13" Type="http://schemas.openxmlformats.org/officeDocument/2006/relationships/image" Target="../media/image188.wmf"/><Relationship Id="rId3" Type="http://schemas.openxmlformats.org/officeDocument/2006/relationships/image" Target="../media/image183.wmf"/><Relationship Id="rId7" Type="http://schemas.openxmlformats.org/officeDocument/2006/relationships/image" Target="../media/image185.wmf"/><Relationship Id="rId12" Type="http://schemas.openxmlformats.org/officeDocument/2006/relationships/oleObject" Target="../embeddings/oleObject176.bin"/><Relationship Id="rId2" Type="http://schemas.openxmlformats.org/officeDocument/2006/relationships/oleObject" Target="../embeddings/oleObject17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3.bin"/><Relationship Id="rId11" Type="http://schemas.openxmlformats.org/officeDocument/2006/relationships/image" Target="../media/image187.wmf"/><Relationship Id="rId5" Type="http://schemas.openxmlformats.org/officeDocument/2006/relationships/image" Target="../media/image184.wmf"/><Relationship Id="rId15" Type="http://schemas.openxmlformats.org/officeDocument/2006/relationships/image" Target="../media/image189.wmf"/><Relationship Id="rId10" Type="http://schemas.openxmlformats.org/officeDocument/2006/relationships/oleObject" Target="../embeddings/oleObject175.bin"/><Relationship Id="rId4" Type="http://schemas.openxmlformats.org/officeDocument/2006/relationships/oleObject" Target="../embeddings/oleObject172.bin"/><Relationship Id="rId9" Type="http://schemas.openxmlformats.org/officeDocument/2006/relationships/image" Target="../media/image186.wmf"/><Relationship Id="rId14" Type="http://schemas.openxmlformats.org/officeDocument/2006/relationships/oleObject" Target="../embeddings/oleObject17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13" Type="http://schemas.openxmlformats.org/officeDocument/2006/relationships/image" Target="../media/image195.wmf"/><Relationship Id="rId3" Type="http://schemas.openxmlformats.org/officeDocument/2006/relationships/image" Target="../media/image190.wmf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83.bin"/><Relationship Id="rId2" Type="http://schemas.openxmlformats.org/officeDocument/2006/relationships/oleObject" Target="../embeddings/oleObject17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5" Type="http://schemas.openxmlformats.org/officeDocument/2006/relationships/image" Target="../media/image196.wmf"/><Relationship Id="rId10" Type="http://schemas.openxmlformats.org/officeDocument/2006/relationships/oleObject" Target="../embeddings/oleObject182.bin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8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20.bin"/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12.bin"/><Relationship Id="rId16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8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8.bin"/><Relationship Id="rId3" Type="http://schemas.openxmlformats.org/officeDocument/2006/relationships/image" Target="../media/image197.wmf"/><Relationship Id="rId7" Type="http://schemas.openxmlformats.org/officeDocument/2006/relationships/image" Target="../media/image199.wmf"/><Relationship Id="rId2" Type="http://schemas.openxmlformats.org/officeDocument/2006/relationships/oleObject" Target="../embeddings/oleObject18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7.bin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186.bin"/><Relationship Id="rId9" Type="http://schemas.openxmlformats.org/officeDocument/2006/relationships/image" Target="../media/image20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oleObject" Target="../embeddings/oleObject18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emf"/><Relationship Id="rId4" Type="http://schemas.openxmlformats.org/officeDocument/2006/relationships/oleObject" Target="../embeddings/oleObject19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4.bin"/><Relationship Id="rId13" Type="http://schemas.openxmlformats.org/officeDocument/2006/relationships/image" Target="../media/image208.emf"/><Relationship Id="rId3" Type="http://schemas.openxmlformats.org/officeDocument/2006/relationships/image" Target="../media/image203.emf"/><Relationship Id="rId7" Type="http://schemas.openxmlformats.org/officeDocument/2006/relationships/image" Target="../media/image205.emf"/><Relationship Id="rId12" Type="http://schemas.openxmlformats.org/officeDocument/2006/relationships/oleObject" Target="../embeddings/oleObject196.bin"/><Relationship Id="rId2" Type="http://schemas.openxmlformats.org/officeDocument/2006/relationships/oleObject" Target="../embeddings/oleObject1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93.bin"/><Relationship Id="rId11" Type="http://schemas.openxmlformats.org/officeDocument/2006/relationships/image" Target="../media/image207.emf"/><Relationship Id="rId5" Type="http://schemas.openxmlformats.org/officeDocument/2006/relationships/image" Target="../media/image204.emf"/><Relationship Id="rId10" Type="http://schemas.openxmlformats.org/officeDocument/2006/relationships/oleObject" Target="../embeddings/oleObject195.bin"/><Relationship Id="rId4" Type="http://schemas.openxmlformats.org/officeDocument/2006/relationships/oleObject" Target="../embeddings/oleObject192.bin"/><Relationship Id="rId9" Type="http://schemas.openxmlformats.org/officeDocument/2006/relationships/image" Target="../media/image20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6.emf"/><Relationship Id="rId18" Type="http://schemas.openxmlformats.org/officeDocument/2006/relationships/oleObject" Target="../embeddings/oleObject29.bin"/><Relationship Id="rId3" Type="http://schemas.openxmlformats.org/officeDocument/2006/relationships/image" Target="../media/image21.emf"/><Relationship Id="rId21" Type="http://schemas.openxmlformats.org/officeDocument/2006/relationships/image" Target="../media/image30.emf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26.bin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2" Type="http://schemas.openxmlformats.org/officeDocument/2006/relationships/oleObject" Target="../embeddings/oleObject21.bin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5.wmf"/><Relationship Id="rId24" Type="http://schemas.openxmlformats.org/officeDocument/2006/relationships/oleObject" Target="../embeddings/oleObject32.bin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10" Type="http://schemas.openxmlformats.org/officeDocument/2006/relationships/oleObject" Target="../embeddings/oleObject25.bin"/><Relationship Id="rId19" Type="http://schemas.openxmlformats.org/officeDocument/2006/relationships/image" Target="../media/image2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27.bin"/><Relationship Id="rId22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wmf"/><Relationship Id="rId7" Type="http://schemas.openxmlformats.org/officeDocument/2006/relationships/image" Target="../media/image35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4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tags" Target="../tags/tag3.xml"/><Relationship Id="rId7" Type="http://schemas.openxmlformats.org/officeDocument/2006/relationships/oleObject" Target="../embeddings/oleObject42.bin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1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2135560" y="866790"/>
            <a:ext cx="66479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800" dirty="0">
                <a:latin typeface="+mn-ea"/>
              </a:rPr>
              <a:t>多元函数的极值与最值 </a:t>
            </a:r>
          </a:p>
        </p:txBody>
      </p:sp>
      <p:sp>
        <p:nvSpPr>
          <p:cNvPr id="31752" name="Rectangle 10"/>
          <p:cNvSpPr>
            <a:spLocks noChangeArrowheads="1"/>
          </p:cNvSpPr>
          <p:nvPr/>
        </p:nvSpPr>
        <p:spPr bwMode="auto">
          <a:xfrm>
            <a:off x="3322509" y="2273474"/>
            <a:ext cx="453707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808080"/>
                </a:solidFill>
                <a:latin typeface="Times New Roman" pitchFamily="18" charset="0"/>
                <a:hlinkClick r:id="rId2" action="ppaction://hlinksldjump"/>
              </a:rPr>
              <a:t>一、多元函数的极值</a:t>
            </a:r>
            <a:endParaRPr kumimoji="1" lang="zh-CN" altLang="en-US" sz="3200" b="1" dirty="0">
              <a:solidFill>
                <a:srgbClr val="808080"/>
              </a:solidFill>
              <a:latin typeface="Times New Roman" pitchFamily="18" charset="0"/>
            </a:endParaRPr>
          </a:p>
        </p:txBody>
      </p:sp>
      <p:sp>
        <p:nvSpPr>
          <p:cNvPr id="31753" name="Text Box 11"/>
          <p:cNvSpPr txBox="1">
            <a:spLocks noChangeArrowheads="1"/>
          </p:cNvSpPr>
          <p:nvPr/>
        </p:nvSpPr>
        <p:spPr bwMode="auto">
          <a:xfrm>
            <a:off x="3322509" y="3492674"/>
            <a:ext cx="45370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>
                <a:solidFill>
                  <a:srgbClr val="808080"/>
                </a:solidFill>
                <a:latin typeface="宋体" pitchFamily="2" charset="-122"/>
                <a:hlinkClick r:id="rId3" action="ppaction://hlinksldjump"/>
              </a:rPr>
              <a:t>二、多元函数的最值 </a:t>
            </a:r>
            <a:endParaRPr kumimoji="1" lang="zh-CN" altLang="en-US" sz="3200" b="1">
              <a:solidFill>
                <a:srgbClr val="808080"/>
              </a:solidFill>
              <a:latin typeface="宋体" pitchFamily="2" charset="-122"/>
            </a:endParaRPr>
          </a:p>
        </p:txBody>
      </p:sp>
      <p:sp>
        <p:nvSpPr>
          <p:cNvPr id="31754" name="Rectangle 12"/>
          <p:cNvSpPr>
            <a:spLocks noChangeArrowheads="1"/>
          </p:cNvSpPr>
          <p:nvPr/>
        </p:nvSpPr>
        <p:spPr bwMode="auto">
          <a:xfrm>
            <a:off x="3322509" y="4653136"/>
            <a:ext cx="595227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808080"/>
                </a:solidFill>
                <a:latin typeface="Times New Roman" pitchFamily="18" charset="0"/>
                <a:hlinkClick r:id="rId4" action="ppaction://hlinksldjump"/>
              </a:rPr>
              <a:t>三、条件极值及拉格朗日乘数法</a:t>
            </a:r>
            <a:endParaRPr kumimoji="1" lang="zh-CN" altLang="en-US" sz="3200" b="1" dirty="0">
              <a:solidFill>
                <a:srgbClr val="80808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0F67E39-C375-4C4B-B2C7-FF162460E3FB}"/>
              </a:ext>
            </a:extLst>
          </p:cNvPr>
          <p:cNvGrpSpPr/>
          <p:nvPr/>
        </p:nvGrpSpPr>
        <p:grpSpPr>
          <a:xfrm>
            <a:off x="1697202" y="918428"/>
            <a:ext cx="8640960" cy="933141"/>
            <a:chOff x="1697202" y="1078914"/>
            <a:chExt cx="8640960" cy="933141"/>
          </a:xfrm>
        </p:grpSpPr>
        <p:sp>
          <p:nvSpPr>
            <p:cNvPr id="3" name="Text Box 2">
              <a:extLst>
                <a:ext uri="{FF2B5EF4-FFF2-40B4-BE49-F238E27FC236}">
                  <a16:creationId xmlns:a16="http://schemas.microsoft.com/office/drawing/2014/main" id="{8A868BED-B60A-458B-B38C-5126B5C42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202" y="1078914"/>
              <a:ext cx="8640960" cy="933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solidFill>
                    <a:srgbClr val="808080"/>
                  </a:solidFill>
                  <a:latin typeface="Symbol" pitchFamily="18" charset="2"/>
                </a:rPr>
                <a:t>        </a:t>
              </a:r>
              <a:r>
                <a:rPr kumimoji="1" lang="zh-CN" altLang="en-US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一元函数       在     连续，则它两个极大值点之间必存在极小值点。多元函数情况是否一定成立？</a:t>
              </a:r>
              <a:endParaRPr kumimoji="1" lang="en-US" altLang="zh-CN" sz="26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857F02C-E5D6-470E-8157-A1F15933EF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0300" y="1157375"/>
            <a:ext cx="654936" cy="388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42720" imgH="203040" progId="Equation.DSMT4">
                    <p:embed/>
                  </p:oleObj>
                </mc:Choice>
                <mc:Fallback>
                  <p:oleObj name="Equation" r:id="rId5" imgW="34272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80300" y="1157375"/>
                          <a:ext cx="654936" cy="3881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B6CD5A97-86E2-439F-BCC9-F1E91C9A74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7848" y="1128113"/>
            <a:ext cx="298867" cy="388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64880" progId="Equation.DSMT4">
                    <p:embed/>
                  </p:oleObj>
                </mc:Choice>
                <mc:Fallback>
                  <p:oleObj name="Equation" r:id="rId7" imgW="126720" imgH="16488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B6CD5A97-86E2-439F-BCC9-F1E91C9A7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27848" y="1128113"/>
                          <a:ext cx="298867" cy="3881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9CC5DBC0-2F92-43A1-96FA-80DE3FED18C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491878" y="2505027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35D416C-A8FB-4F50-9478-1CF91A256CE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491878" y="3299794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9C053C-BB5F-4770-B44B-1FB5F69981A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491878" y="4066161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74311D33-6509-4DF9-A615-E365C501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96" y="2420888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是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6FE68EBA-A38C-41D4-9BFC-D52BB440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95" y="3231065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不是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70C157E-BB2D-4FBB-9DAD-05B4152FE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195" y="4007383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不知道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AE67FA-E2F0-44DB-B761-56D2440F22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09" y="2447999"/>
            <a:ext cx="82200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9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0" name="Rectangle 2"/>
          <p:cNvSpPr>
            <a:spLocks noChangeArrowheads="1"/>
          </p:cNvSpPr>
          <p:nvPr/>
        </p:nvSpPr>
        <p:spPr bwMode="auto">
          <a:xfrm>
            <a:off x="426244" y="159544"/>
            <a:ext cx="4414838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en-US" altLang="zh-CN" sz="2600" b="1" dirty="0">
                <a:solidFill>
                  <a:srgbClr val="FF6600"/>
                </a:solidFill>
                <a:latin typeface="宋体" pitchFamily="2" charset="-122"/>
              </a:rPr>
              <a:t>2</a:t>
            </a:r>
            <a:r>
              <a:rPr kumimoji="1" lang="zh-CN" altLang="en-US" sz="2600" b="1" dirty="0">
                <a:solidFill>
                  <a:srgbClr val="FF6600"/>
                </a:solidFill>
                <a:latin typeface="宋体" pitchFamily="2" charset="-122"/>
              </a:rPr>
              <a:t>、极值存在的必要条件</a:t>
            </a:r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2351088" y="692150"/>
            <a:ext cx="7993062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设函数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Times New Roman" pitchFamily="18" charset="0"/>
              </a:rPr>
              <a:t>=</a:t>
            </a:r>
            <a:r>
              <a:rPr kumimoji="1" lang="en-US" altLang="zh-CN" sz="2600" b="1" i="1" dirty="0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 err="1">
                <a:latin typeface="Times New Roman" pitchFamily="18" charset="0"/>
              </a:rPr>
              <a:t>x</a:t>
            </a:r>
            <a:r>
              <a:rPr kumimoji="1" lang="en-US" altLang="zh-CN" sz="2600" b="1" dirty="0" err="1">
                <a:latin typeface="Times New Roman" pitchFamily="18" charset="0"/>
              </a:rPr>
              <a:t>,</a:t>
            </a:r>
            <a:r>
              <a:rPr kumimoji="1" lang="en-US" altLang="zh-CN" sz="2600" b="1" i="1" dirty="0" err="1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在区域</a:t>
            </a:r>
            <a:r>
              <a:rPr kumimoji="1" lang="en-US" altLang="zh-CN" sz="2600" b="1" i="1" dirty="0">
                <a:latin typeface="Times New Roman" pitchFamily="18" charset="0"/>
              </a:rPr>
              <a:t>D</a:t>
            </a:r>
            <a:r>
              <a:rPr kumimoji="1" lang="zh-CN" altLang="en-US" sz="2600" b="1" dirty="0">
                <a:latin typeface="Times New Roman" pitchFamily="18" charset="0"/>
              </a:rPr>
              <a:t>内的点</a:t>
            </a:r>
            <a:r>
              <a:rPr kumimoji="1" lang="en-US" altLang="zh-CN" sz="2600" b="1" i="1" dirty="0">
                <a:latin typeface="Times New Roman" pitchFamily="18" charset="0"/>
              </a:rPr>
              <a:t>P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,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处取得极大值，</a:t>
            </a:r>
            <a:endParaRPr kumimoji="1" lang="zh-CN" altLang="en-US" sz="2600" dirty="0">
              <a:latin typeface="Times New Roman" pitchFamily="18" charset="0"/>
            </a:endParaRPr>
          </a:p>
        </p:txBody>
      </p:sp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1670050" y="1201738"/>
            <a:ext cx="82804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并假设</a:t>
            </a:r>
            <a:r>
              <a:rPr kumimoji="1" lang="en-US" altLang="zh-CN" sz="2600" b="1" i="1">
                <a:latin typeface="Times New Roman" pitchFamily="18" charset="0"/>
              </a:rPr>
              <a:t>z</a:t>
            </a:r>
            <a:r>
              <a:rPr kumimoji="1" lang="en-US" altLang="zh-CN" sz="2600" b="1">
                <a:latin typeface="Times New Roman" pitchFamily="18" charset="0"/>
              </a:rPr>
              <a:t>=</a:t>
            </a:r>
            <a:r>
              <a:rPr kumimoji="1" lang="en-US" altLang="zh-CN" sz="2600" b="1" i="1">
                <a:latin typeface="Times New Roman" pitchFamily="18" charset="0"/>
              </a:rPr>
              <a:t>f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在</a:t>
            </a:r>
            <a:r>
              <a:rPr kumimoji="1" lang="en-US" altLang="zh-CN" sz="2600" b="1" i="1">
                <a:latin typeface="Times New Roman" pitchFamily="18" charset="0"/>
              </a:rPr>
              <a:t>P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点存在偏导数，由定义，对</a:t>
            </a:r>
            <a:endParaRPr kumimoji="1" lang="zh-CN" altLang="en-US" sz="2600">
              <a:latin typeface="Times New Roman" pitchFamily="18" charset="0"/>
            </a:endParaRPr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1695450" y="1700213"/>
            <a:ext cx="82804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i="1">
                <a:latin typeface="Times New Roman" pitchFamily="18" charset="0"/>
              </a:rPr>
              <a:t>P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某邻域内的任意的点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>
                <a:latin typeface="Times New Roman" pitchFamily="18" charset="0"/>
              </a:rPr>
              <a:t>) </a:t>
            </a:r>
            <a:r>
              <a:rPr kumimoji="1" lang="zh-CN" altLang="en-US" sz="2600" b="1">
                <a:latin typeface="Times New Roman" pitchFamily="18" charset="0"/>
              </a:rPr>
              <a:t>，都有</a:t>
            </a:r>
            <a:r>
              <a:rPr kumimoji="1" lang="zh-CN" altLang="en-US" sz="2600">
                <a:latin typeface="Times New Roman" pitchFamily="18" charset="0"/>
              </a:rPr>
              <a:t> </a:t>
            </a:r>
          </a:p>
        </p:txBody>
      </p:sp>
      <p:sp>
        <p:nvSpPr>
          <p:cNvPr id="36884" name="Rectangle 6"/>
          <p:cNvSpPr>
            <a:spLocks noChangeArrowheads="1"/>
          </p:cNvSpPr>
          <p:nvPr/>
        </p:nvSpPr>
        <p:spPr bwMode="auto">
          <a:xfrm>
            <a:off x="6003635" y="2713365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800">
              <a:latin typeface="Times New Roman" pitchFamily="18" charset="0"/>
            </a:endParaRPr>
          </a:p>
        </p:txBody>
      </p:sp>
      <p:graphicFrame>
        <p:nvGraphicFramePr>
          <p:cNvPr id="1628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1561"/>
              </p:ext>
            </p:extLst>
          </p:nvPr>
        </p:nvGraphicFramePr>
        <p:xfrm>
          <a:off x="4511676" y="2217738"/>
          <a:ext cx="26193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300" imgH="228600" progId="Equation.DSMT4">
                  <p:embed/>
                </p:oleObj>
              </mc:Choice>
              <mc:Fallback>
                <p:oleObj name="Equation" r:id="rId2" imgW="12573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6" y="2217738"/>
                        <a:ext cx="261937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1703389" y="2695575"/>
            <a:ext cx="8569325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特别地，在这个邻域内满足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en-US" sz="2600" b="1" i="1">
                <a:latin typeface="Times New Roman" pitchFamily="18" charset="0"/>
              </a:rPr>
              <a:t>≠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y=y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zh-CN" altLang="en-US" sz="2600" b="1">
                <a:latin typeface="Times New Roman" pitchFamily="18" charset="0"/>
              </a:rPr>
              <a:t>的点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处，也有</a:t>
            </a:r>
          </a:p>
        </p:txBody>
      </p:sp>
      <p:sp>
        <p:nvSpPr>
          <p:cNvPr id="36886" name="Rectangle 9"/>
          <p:cNvSpPr>
            <a:spLocks noChangeArrowheads="1"/>
          </p:cNvSpPr>
          <p:nvPr/>
        </p:nvSpPr>
        <p:spPr bwMode="auto">
          <a:xfrm>
            <a:off x="6003635" y="2722890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800">
              <a:latin typeface="Times New Roman" pitchFamily="18" charset="0"/>
            </a:endParaRPr>
          </a:p>
        </p:txBody>
      </p:sp>
      <p:graphicFrame>
        <p:nvGraphicFramePr>
          <p:cNvPr id="1628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554694"/>
              </p:ext>
            </p:extLst>
          </p:nvPr>
        </p:nvGraphicFramePr>
        <p:xfrm>
          <a:off x="4511675" y="3297238"/>
          <a:ext cx="2628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08100" imgH="228600" progId="Equation.DSMT4">
                  <p:embed/>
                </p:oleObj>
              </mc:Choice>
              <mc:Fallback>
                <p:oleObj name="Equation" r:id="rId4" imgW="13081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3297238"/>
                        <a:ext cx="2628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319963" y="4373563"/>
            <a:ext cx="2735262" cy="2011362"/>
            <a:chOff x="2952" y="1284"/>
            <a:chExt cx="3105" cy="2283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952" y="1284"/>
              <a:ext cx="3105" cy="2283"/>
              <a:chOff x="2952" y="1284"/>
              <a:chExt cx="3105" cy="2283"/>
            </a:xfrm>
          </p:grpSpPr>
          <p:grpSp>
            <p:nvGrpSpPr>
              <p:cNvPr id="4" name="Group 13"/>
              <p:cNvGrpSpPr>
                <a:grpSpLocks/>
              </p:cNvGrpSpPr>
              <p:nvPr/>
            </p:nvGrpSpPr>
            <p:grpSpPr bwMode="auto">
              <a:xfrm>
                <a:off x="2952" y="1284"/>
                <a:ext cx="3105" cy="2283"/>
                <a:chOff x="2952" y="1284"/>
                <a:chExt cx="3105" cy="2283"/>
              </a:xfrm>
            </p:grpSpPr>
            <p:sp>
              <p:nvSpPr>
                <p:cNvPr id="36906" name="Line 14"/>
                <p:cNvSpPr>
                  <a:spLocks noChangeShapeType="1"/>
                </p:cNvSpPr>
                <p:nvPr/>
              </p:nvSpPr>
              <p:spPr bwMode="auto">
                <a:xfrm>
                  <a:off x="2952" y="3156"/>
                  <a:ext cx="3060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latin typeface="Times New Roman" pitchFamily="18" charset="0"/>
                  </a:endParaRPr>
                </a:p>
              </p:txBody>
            </p:sp>
            <p:sp>
              <p:nvSpPr>
                <p:cNvPr id="36907" name="Oval 15"/>
                <p:cNvSpPr>
                  <a:spLocks noChangeArrowheads="1"/>
                </p:cNvSpPr>
                <p:nvPr/>
              </p:nvSpPr>
              <p:spPr bwMode="auto">
                <a:xfrm>
                  <a:off x="4032" y="1596"/>
                  <a:ext cx="1080" cy="109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36876" name="Object 16"/>
                <p:cNvGraphicFramePr>
                  <a:graphicFrameLocks noChangeAspect="1"/>
                </p:cNvGraphicFramePr>
                <p:nvPr/>
              </p:nvGraphicFramePr>
              <p:xfrm>
                <a:off x="5832" y="3312"/>
                <a:ext cx="225" cy="2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39680" imgH="139680" progId="Equation.DSMT4">
                        <p:embed/>
                      </p:oleObj>
                    </mc:Choice>
                    <mc:Fallback>
                      <p:oleObj name="Equation" r:id="rId6" imgW="139680" imgH="139680" progId="Equation.DSMT4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32" y="3312"/>
                              <a:ext cx="225" cy="25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877" name="Object 17"/>
                <p:cNvGraphicFramePr>
                  <a:graphicFrameLocks noChangeAspect="1"/>
                </p:cNvGraphicFramePr>
                <p:nvPr/>
              </p:nvGraphicFramePr>
              <p:xfrm>
                <a:off x="2952" y="1284"/>
                <a:ext cx="248" cy="30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39680" imgH="164880" progId="Equation.DSMT4">
                        <p:embed/>
                      </p:oleObj>
                    </mc:Choice>
                    <mc:Fallback>
                      <p:oleObj name="Equation" r:id="rId8" imgW="139680" imgH="164880" progId="Equation.DSMT4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52" y="1284"/>
                              <a:ext cx="248" cy="30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6878" name="Object 18"/>
                <p:cNvGraphicFramePr>
                  <a:graphicFrameLocks noChangeAspect="1"/>
                </p:cNvGraphicFramePr>
                <p:nvPr/>
              </p:nvGraphicFramePr>
              <p:xfrm>
                <a:off x="3012" y="3252"/>
                <a:ext cx="225" cy="25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26720" imgH="139680" progId="Equation.DSMT4">
                        <p:embed/>
                      </p:oleObj>
                    </mc:Choice>
                    <mc:Fallback>
                      <p:oleObj name="Equation" r:id="rId10" imgW="126720" imgH="139680" progId="Equation.DSMT4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12" y="3252"/>
                              <a:ext cx="225" cy="25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6908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312" y="1284"/>
                  <a:ext cx="0" cy="218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latin typeface="Times New Roman" pitchFamily="18" charset="0"/>
                  </a:endParaRPr>
                </a:p>
              </p:txBody>
            </p:sp>
            <p:graphicFrame>
              <p:nvGraphicFramePr>
                <p:cNvPr id="36879" name="Object 20"/>
                <p:cNvGraphicFramePr>
                  <a:graphicFrameLocks noChangeAspect="1"/>
                </p:cNvGraphicFramePr>
                <p:nvPr/>
              </p:nvGraphicFramePr>
              <p:xfrm>
                <a:off x="2952" y="1908"/>
                <a:ext cx="314" cy="41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177480" imgH="228600" progId="Equation.DSMT4">
                        <p:embed/>
                      </p:oleObj>
                    </mc:Choice>
                    <mc:Fallback>
                      <p:oleObj name="Equation" r:id="rId12" imgW="177480" imgH="228600" progId="Equation.DSMT4">
                        <p:embed/>
                        <p:pic>
                          <p:nvPicPr>
                            <p:cNvPr id="0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52" y="1908"/>
                              <a:ext cx="314" cy="41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6909" name="Oval 21"/>
                <p:cNvSpPr>
                  <a:spLocks noChangeArrowheads="1"/>
                </p:cNvSpPr>
                <p:nvPr/>
              </p:nvSpPr>
              <p:spPr bwMode="auto">
                <a:xfrm>
                  <a:off x="4527" y="2124"/>
                  <a:ext cx="85" cy="8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latin typeface="Times New Roman" pitchFamily="18" charset="0"/>
                  </a:endParaRPr>
                </a:p>
              </p:txBody>
            </p:sp>
          </p:grpSp>
          <p:graphicFrame>
            <p:nvGraphicFramePr>
              <p:cNvPr id="36875" name="Object 22"/>
              <p:cNvGraphicFramePr>
                <a:graphicFrameLocks noChangeAspect="1"/>
              </p:cNvGraphicFramePr>
              <p:nvPr/>
            </p:nvGraphicFramePr>
            <p:xfrm>
              <a:off x="4242" y="1737"/>
              <a:ext cx="788" cy="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482400" imgH="228600" progId="Equation.DSMT4">
                      <p:embed/>
                    </p:oleObj>
                  </mc:Choice>
                  <mc:Fallback>
                    <p:oleObj name="Equation" r:id="rId14" imgW="482400" imgH="2286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2" y="1737"/>
                            <a:ext cx="788" cy="37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04" name="Line 23"/>
              <p:cNvSpPr>
                <a:spLocks noChangeShapeType="1"/>
              </p:cNvSpPr>
              <p:nvPr/>
            </p:nvSpPr>
            <p:spPr bwMode="auto">
              <a:xfrm>
                <a:off x="4032" y="2163"/>
                <a:ext cx="10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sp>
            <p:nvSpPr>
              <p:cNvPr id="36905" name="Line 24"/>
              <p:cNvSpPr>
                <a:spLocks noChangeShapeType="1"/>
              </p:cNvSpPr>
              <p:nvPr/>
            </p:nvSpPr>
            <p:spPr bwMode="auto">
              <a:xfrm>
                <a:off x="5112" y="2160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</p:grpSp>
        <p:sp>
          <p:nvSpPr>
            <p:cNvPr id="36902" name="Line 25"/>
            <p:cNvSpPr>
              <a:spLocks noChangeShapeType="1"/>
            </p:cNvSpPr>
            <p:nvPr/>
          </p:nvSpPr>
          <p:spPr bwMode="auto">
            <a:xfrm>
              <a:off x="3312" y="2160"/>
              <a:ext cx="6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latin typeface="Times New Roman" pitchFamily="18" charset="0"/>
              </a:endParaRPr>
            </a:p>
          </p:txBody>
        </p:sp>
      </p:grpSp>
      <p:sp>
        <p:nvSpPr>
          <p:cNvPr id="162842" name="Text Box 26"/>
          <p:cNvSpPr txBox="1">
            <a:spLocks noChangeArrowheads="1"/>
          </p:cNvSpPr>
          <p:nvPr/>
        </p:nvSpPr>
        <p:spPr bwMode="auto">
          <a:xfrm>
            <a:off x="1776414" y="3789363"/>
            <a:ext cx="8351837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这说明一元函数</a:t>
            </a:r>
            <a:r>
              <a:rPr kumimoji="1" lang="en-US" altLang="zh-CN" sz="2600" b="1" i="1">
                <a:latin typeface="Times New Roman" pitchFamily="18" charset="0"/>
              </a:rPr>
              <a:t>z</a:t>
            </a:r>
            <a:r>
              <a:rPr kumimoji="1" lang="en-US" altLang="zh-CN" sz="2600" b="1">
                <a:latin typeface="Times New Roman" pitchFamily="18" charset="0"/>
              </a:rPr>
              <a:t>=</a:t>
            </a:r>
            <a:r>
              <a:rPr kumimoji="1" lang="en-US" altLang="zh-CN" sz="2600" b="1" i="1">
                <a:latin typeface="Times New Roman" pitchFamily="18" charset="0"/>
              </a:rPr>
              <a:t>f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 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在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=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zh-CN" altLang="en-US" sz="2600" b="1">
                <a:latin typeface="Times New Roman" pitchFamily="18" charset="0"/>
              </a:rPr>
              <a:t>点处取得极大值</a:t>
            </a:r>
            <a:r>
              <a:rPr kumimoji="1" lang="en-US" altLang="zh-CN" sz="2600" b="1">
                <a:latin typeface="Times New Roman" pitchFamily="18" charset="0"/>
              </a:rPr>
              <a:t>.</a:t>
            </a:r>
          </a:p>
        </p:txBody>
      </p:sp>
      <p:sp>
        <p:nvSpPr>
          <p:cNvPr id="162843" name="Text Box 27"/>
          <p:cNvSpPr txBox="1">
            <a:spLocks noChangeArrowheads="1"/>
          </p:cNvSpPr>
          <p:nvPr/>
        </p:nvSpPr>
        <p:spPr bwMode="auto">
          <a:xfrm>
            <a:off x="1763713" y="4508500"/>
            <a:ext cx="5688012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由</a:t>
            </a:r>
            <a:r>
              <a:rPr kumimoji="1" lang="en-US" altLang="zh-CN" sz="2600" b="1" i="1">
                <a:latin typeface="Times New Roman" pitchFamily="18" charset="0"/>
              </a:rPr>
              <a:t>z</a:t>
            </a:r>
            <a:r>
              <a:rPr kumimoji="1" lang="en-US" altLang="zh-CN" sz="2600" b="1">
                <a:latin typeface="Times New Roman" pitchFamily="18" charset="0"/>
              </a:rPr>
              <a:t>=</a:t>
            </a:r>
            <a:r>
              <a:rPr kumimoji="1" lang="en-US" altLang="zh-CN" sz="2600" b="1" i="1">
                <a:latin typeface="Times New Roman" pitchFamily="18" charset="0"/>
              </a:rPr>
              <a:t>f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在</a:t>
            </a:r>
            <a:r>
              <a:rPr kumimoji="1" lang="en-US" altLang="zh-CN" sz="2600" b="1" i="1">
                <a:latin typeface="Times New Roman" pitchFamily="18" charset="0"/>
              </a:rPr>
              <a:t>P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,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点存在偏导数，</a:t>
            </a:r>
            <a:endParaRPr kumimoji="1" lang="zh-CN" altLang="en-US" sz="2600">
              <a:latin typeface="Times New Roman" pitchFamily="18" charset="0"/>
            </a:endParaRPr>
          </a:p>
        </p:txBody>
      </p:sp>
      <p:sp>
        <p:nvSpPr>
          <p:cNvPr id="162844" name="Text Box 28"/>
          <p:cNvSpPr txBox="1">
            <a:spLocks noChangeArrowheads="1"/>
          </p:cNvSpPr>
          <p:nvPr/>
        </p:nvSpPr>
        <p:spPr bwMode="auto">
          <a:xfrm>
            <a:off x="1774825" y="5170488"/>
            <a:ext cx="54737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因此一元函数</a:t>
            </a:r>
            <a:r>
              <a:rPr kumimoji="1" lang="en-US" altLang="zh-CN" sz="2600" b="1" i="1">
                <a:latin typeface="Times New Roman" pitchFamily="18" charset="0"/>
              </a:rPr>
              <a:t>z</a:t>
            </a:r>
            <a:r>
              <a:rPr kumimoji="1" lang="en-US" altLang="zh-CN" sz="2600" b="1">
                <a:latin typeface="Times New Roman" pitchFamily="18" charset="0"/>
              </a:rPr>
              <a:t>=</a:t>
            </a:r>
            <a:r>
              <a:rPr kumimoji="1" lang="en-US" altLang="zh-CN" sz="2600" b="1" i="1">
                <a:latin typeface="Times New Roman" pitchFamily="18" charset="0"/>
              </a:rPr>
              <a:t>f</a:t>
            </a:r>
            <a:r>
              <a:rPr kumimoji="1" lang="en-US" altLang="zh-CN" sz="2600" b="1">
                <a:latin typeface="Times New Roman" pitchFamily="18" charset="0"/>
              </a:rPr>
              <a:t>(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>
                <a:latin typeface="Times New Roman" pitchFamily="18" charset="0"/>
              </a:rPr>
              <a:t>, </a:t>
            </a:r>
            <a:r>
              <a:rPr kumimoji="1" lang="en-US" altLang="zh-CN" sz="2600" b="1" i="1">
                <a:latin typeface="Times New Roman" pitchFamily="18" charset="0"/>
              </a:rPr>
              <a:t>y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en-US" altLang="zh-CN" sz="2600" b="1">
                <a:latin typeface="Times New Roman" pitchFamily="18" charset="0"/>
              </a:rPr>
              <a:t>)</a:t>
            </a:r>
            <a:r>
              <a:rPr kumimoji="1" lang="zh-CN" altLang="en-US" sz="2600" b="1">
                <a:latin typeface="Times New Roman" pitchFamily="18" charset="0"/>
              </a:rPr>
              <a:t>在</a:t>
            </a:r>
            <a:r>
              <a:rPr kumimoji="1" lang="en-US" altLang="zh-CN" sz="2600" b="1" i="1">
                <a:latin typeface="Times New Roman" pitchFamily="18" charset="0"/>
              </a:rPr>
              <a:t>x</a:t>
            </a:r>
            <a:r>
              <a:rPr kumimoji="1" lang="en-US" altLang="zh-CN" sz="2600" b="1" baseline="-25000">
                <a:latin typeface="Times New Roman" pitchFamily="18" charset="0"/>
              </a:rPr>
              <a:t>0</a:t>
            </a:r>
            <a:r>
              <a:rPr kumimoji="1" lang="zh-CN" altLang="en-US" sz="2600" b="1">
                <a:latin typeface="Times New Roman" pitchFamily="18" charset="0"/>
              </a:rPr>
              <a:t>点处可导</a:t>
            </a:r>
            <a:r>
              <a:rPr kumimoji="1" lang="en-US" altLang="zh-CN" sz="2600" b="1"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628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198066"/>
              </p:ext>
            </p:extLst>
          </p:nvPr>
        </p:nvGraphicFramePr>
        <p:xfrm>
          <a:off x="3935414" y="5876925"/>
          <a:ext cx="18113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01440" imgH="228600" progId="Equation.DSMT4">
                  <p:embed/>
                </p:oleObj>
              </mc:Choice>
              <mc:Fallback>
                <p:oleObj name="Equation" r:id="rId16" imgW="90144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4" y="5876925"/>
                        <a:ext cx="181133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4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98091"/>
              </p:ext>
            </p:extLst>
          </p:nvPr>
        </p:nvGraphicFramePr>
        <p:xfrm>
          <a:off x="3935414" y="5876925"/>
          <a:ext cx="18113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01440" imgH="241200" progId="Equation.DSMT4">
                  <p:embed/>
                </p:oleObj>
              </mc:Choice>
              <mc:Fallback>
                <p:oleObj name="Equation" r:id="rId18" imgW="901440" imgH="241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4" y="5876925"/>
                        <a:ext cx="181133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7267552" y="4116498"/>
            <a:ext cx="2879725" cy="2215566"/>
            <a:chOff x="2232" y="3936"/>
            <a:chExt cx="3105" cy="2601"/>
          </a:xfrm>
        </p:grpSpPr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2232" y="3936"/>
              <a:ext cx="3105" cy="2601"/>
              <a:chOff x="2232" y="3936"/>
              <a:chExt cx="3105" cy="2601"/>
            </a:xfrm>
          </p:grpSpPr>
          <p:sp>
            <p:nvSpPr>
              <p:cNvPr id="36896" name="Oval 33"/>
              <p:cNvSpPr>
                <a:spLocks noChangeArrowheads="1"/>
              </p:cNvSpPr>
              <p:nvPr/>
            </p:nvSpPr>
            <p:spPr bwMode="auto">
              <a:xfrm>
                <a:off x="3312" y="4560"/>
                <a:ext cx="1080" cy="109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sp>
            <p:nvSpPr>
              <p:cNvPr id="36897" name="Line 34"/>
              <p:cNvSpPr>
                <a:spLocks noChangeShapeType="1"/>
              </p:cNvSpPr>
              <p:nvPr/>
            </p:nvSpPr>
            <p:spPr bwMode="auto">
              <a:xfrm>
                <a:off x="2232" y="6120"/>
                <a:ext cx="30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graphicFrame>
            <p:nvGraphicFramePr>
              <p:cNvPr id="36871" name="Object 35"/>
              <p:cNvGraphicFramePr>
                <a:graphicFrameLocks noChangeAspect="1"/>
              </p:cNvGraphicFramePr>
              <p:nvPr/>
            </p:nvGraphicFramePr>
            <p:xfrm>
              <a:off x="5112" y="6276"/>
              <a:ext cx="225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139680" imgH="164880" progId="Equation.DSMT4">
                      <p:embed/>
                    </p:oleObj>
                  </mc:Choice>
                  <mc:Fallback>
                    <p:oleObj name="Equation" r:id="rId20" imgW="139680" imgH="164880" progId="Equation.DSMT4">
                      <p:embed/>
                      <p:pic>
                        <p:nvPicPr>
                          <p:cNvPr id="0" name="Object 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2" y="6276"/>
                            <a:ext cx="225" cy="25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72" name="Object 36"/>
              <p:cNvGraphicFramePr>
                <a:graphicFrameLocks noChangeAspect="1"/>
              </p:cNvGraphicFramePr>
              <p:nvPr/>
            </p:nvGraphicFramePr>
            <p:xfrm>
              <a:off x="2232" y="4248"/>
              <a:ext cx="248" cy="3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139680" imgH="164880" progId="Equation.DSMT4">
                      <p:embed/>
                    </p:oleObj>
                  </mc:Choice>
                  <mc:Fallback>
                    <p:oleObj name="Equation" r:id="rId22" imgW="139680" imgH="164880" progId="Equation.DSMT4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32" y="4248"/>
                            <a:ext cx="248" cy="3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873" name="Object 37"/>
              <p:cNvGraphicFramePr>
                <a:graphicFrameLocks noChangeAspect="1"/>
              </p:cNvGraphicFramePr>
              <p:nvPr/>
            </p:nvGraphicFramePr>
            <p:xfrm>
              <a:off x="2292" y="6216"/>
              <a:ext cx="225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26720" imgH="139680" progId="Equation.DSMT4">
                      <p:embed/>
                    </p:oleObj>
                  </mc:Choice>
                  <mc:Fallback>
                    <p:oleObj name="Equation" r:id="rId23" imgW="126720" imgH="139680" progId="Equation.DSMT4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2" y="6216"/>
                            <a:ext cx="225" cy="25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98" name="Line 38"/>
              <p:cNvSpPr>
                <a:spLocks noChangeShapeType="1"/>
              </p:cNvSpPr>
              <p:nvPr/>
            </p:nvSpPr>
            <p:spPr bwMode="auto">
              <a:xfrm flipV="1">
                <a:off x="2592" y="4248"/>
                <a:ext cx="0" cy="21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sp>
            <p:nvSpPr>
              <p:cNvPr id="36899" name="Line 39"/>
              <p:cNvSpPr>
                <a:spLocks noChangeShapeType="1"/>
              </p:cNvSpPr>
              <p:nvPr/>
            </p:nvSpPr>
            <p:spPr bwMode="auto">
              <a:xfrm rot="5400000">
                <a:off x="3327" y="5094"/>
                <a:ext cx="104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sp>
            <p:nvSpPr>
              <p:cNvPr id="36900" name="Line 40"/>
              <p:cNvSpPr>
                <a:spLocks noChangeShapeType="1"/>
              </p:cNvSpPr>
              <p:nvPr/>
            </p:nvSpPr>
            <p:spPr bwMode="auto">
              <a:xfrm rot="5400000">
                <a:off x="3532" y="4256"/>
                <a:ext cx="63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graphicFrame>
            <p:nvGraphicFramePr>
              <p:cNvPr id="36874" name="Object 41"/>
              <p:cNvGraphicFramePr>
                <a:graphicFrameLocks noChangeAspect="1"/>
              </p:cNvGraphicFramePr>
              <p:nvPr/>
            </p:nvGraphicFramePr>
            <p:xfrm>
              <a:off x="3717" y="6120"/>
              <a:ext cx="293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164880" imgH="228600" progId="Equation.DSMT4">
                      <p:embed/>
                    </p:oleObj>
                  </mc:Choice>
                  <mc:Fallback>
                    <p:oleObj name="Equation" r:id="rId25" imgW="164880" imgH="228600" progId="Equation.DSMT4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7" y="6120"/>
                            <a:ext cx="293" cy="41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3807" y="4887"/>
              <a:ext cx="1035" cy="1233"/>
              <a:chOff x="3807" y="4887"/>
              <a:chExt cx="1035" cy="1233"/>
            </a:xfrm>
          </p:grpSpPr>
          <p:graphicFrame>
            <p:nvGraphicFramePr>
              <p:cNvPr id="36870" name="Object 43"/>
              <p:cNvGraphicFramePr>
                <a:graphicFrameLocks noChangeAspect="1"/>
              </p:cNvGraphicFramePr>
              <p:nvPr/>
            </p:nvGraphicFramePr>
            <p:xfrm>
              <a:off x="3964" y="4887"/>
              <a:ext cx="878" cy="4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482400" imgH="228600" progId="Equation.DSMT4">
                      <p:embed/>
                    </p:oleObj>
                  </mc:Choice>
                  <mc:Fallback>
                    <p:oleObj name="Equation" r:id="rId27" imgW="482400" imgH="228600" progId="Equation.DSMT4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4" y="4887"/>
                            <a:ext cx="878" cy="41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94" name="Oval 44"/>
              <p:cNvSpPr>
                <a:spLocks noChangeArrowheads="1"/>
              </p:cNvSpPr>
              <p:nvPr/>
            </p:nvSpPr>
            <p:spPr bwMode="auto">
              <a:xfrm>
                <a:off x="3807" y="5088"/>
                <a:ext cx="85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  <p:sp>
            <p:nvSpPr>
              <p:cNvPr id="36895" name="Line 45"/>
              <p:cNvSpPr>
                <a:spLocks noChangeShapeType="1"/>
              </p:cNvSpPr>
              <p:nvPr/>
            </p:nvSpPr>
            <p:spPr bwMode="auto">
              <a:xfrm rot="5400000">
                <a:off x="3606" y="5874"/>
                <a:ext cx="49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/>
      <p:bldP spid="162820" grpId="0"/>
      <p:bldP spid="162821" grpId="0"/>
      <p:bldP spid="162824" grpId="0"/>
      <p:bldP spid="162842" grpId="0"/>
      <p:bldP spid="162843" grpId="0"/>
      <p:bldP spid="1628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839416" y="2309433"/>
            <a:ext cx="11017224" cy="434221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使</a:t>
            </a:r>
            <a:r>
              <a:rPr kumimoji="1" lang="en-US" altLang="zh-CN" sz="2600" b="1" i="1" dirty="0" err="1">
                <a:latin typeface="Times New Roman" pitchFamily="18" charset="0"/>
              </a:rPr>
              <a:t>f</a:t>
            </a:r>
            <a:r>
              <a:rPr kumimoji="1" lang="en-US" altLang="zh-CN" sz="2600" b="1" i="1" baseline="-30000" dirty="0" err="1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 err="1">
                <a:latin typeface="Times New Roman" pitchFamily="18" charset="0"/>
              </a:rPr>
              <a:t>f</a:t>
            </a:r>
            <a:r>
              <a:rPr kumimoji="1" lang="en-US" altLang="zh-CN" sz="2600" b="1" i="1" baseline="-30000" dirty="0" err="1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dirty="0">
                <a:latin typeface="Times New Roman" pitchFamily="18" charset="0"/>
              </a:rPr>
              <a:t>0</a:t>
            </a:r>
            <a:r>
              <a:rPr kumimoji="1" lang="zh-CN" altLang="en-US" sz="2600" b="1" dirty="0">
                <a:latin typeface="Times New Roman" pitchFamily="18" charset="0"/>
              </a:rPr>
              <a:t>同时成立的点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称为函数</a:t>
            </a:r>
            <a:r>
              <a:rPr kumimoji="1" lang="en-US" altLang="zh-CN" sz="2600" b="1" i="1" dirty="0" err="1">
                <a:latin typeface="Times New Roman" pitchFamily="18" charset="0"/>
              </a:rPr>
              <a:t>z</a:t>
            </a:r>
            <a:r>
              <a:rPr kumimoji="1" lang="en-US" altLang="zh-CN" sz="2600" b="1" dirty="0" err="1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i="1" dirty="0" err="1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的</a:t>
            </a:r>
            <a:r>
              <a:rPr kumimoji="1" lang="zh-CN" altLang="en-US" sz="2600" b="1" dirty="0">
                <a:solidFill>
                  <a:srgbClr val="C00000"/>
                </a:solidFill>
                <a:latin typeface="Times New Roman" pitchFamily="18" charset="0"/>
              </a:rPr>
              <a:t>驻点</a:t>
            </a:r>
            <a:r>
              <a:rPr kumimoji="1" lang="zh-CN" altLang="en-US" sz="2600" b="1" dirty="0">
                <a:latin typeface="Times New Roman" pitchFamily="18" charset="0"/>
                <a:sym typeface="Symbol" pitchFamily="18" charset="2"/>
              </a:rPr>
              <a:t></a:t>
            </a:r>
            <a:r>
              <a:rPr kumimoji="1" lang="zh-CN" altLang="en-US" sz="2600" b="1" dirty="0">
                <a:latin typeface="Times New Roman" pitchFamily="18" charset="0"/>
              </a:rPr>
              <a:t>  </a:t>
            </a:r>
          </a:p>
        </p:txBody>
      </p:sp>
      <p:sp>
        <p:nvSpPr>
          <p:cNvPr id="163843" name="Text Box 3"/>
          <p:cNvSpPr txBox="1">
            <a:spLocks noChangeArrowheads="1"/>
          </p:cNvSpPr>
          <p:nvPr/>
        </p:nvSpPr>
        <p:spPr bwMode="auto">
          <a:xfrm>
            <a:off x="183246" y="874712"/>
            <a:ext cx="11233248" cy="434221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 dirty="0">
                <a:latin typeface="Times New Roman" pitchFamily="18" charset="0"/>
              </a:rPr>
              <a:t>设函数</a:t>
            </a:r>
            <a:r>
              <a:rPr kumimoji="1" lang="en-US" altLang="zh-CN" sz="2600" b="1" i="1" dirty="0" err="1">
                <a:latin typeface="Times New Roman" pitchFamily="18" charset="0"/>
              </a:rPr>
              <a:t>z</a:t>
            </a:r>
            <a:r>
              <a:rPr kumimoji="1" lang="en-US" altLang="zh-CN" sz="2600" b="1" dirty="0" err="1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i="1" dirty="0" err="1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在点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具有偏导数</a:t>
            </a:r>
            <a:r>
              <a:rPr kumimoji="1" lang="zh-CN" altLang="en-US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zh-CN" altLang="en-US" sz="2600" b="1" dirty="0">
                <a:latin typeface="Times New Roman" pitchFamily="18" charset="0"/>
              </a:rPr>
              <a:t> 且在点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-30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Times New Roman" pitchFamily="18" charset="0"/>
              </a:rPr>
              <a:t>处有极值</a:t>
            </a:r>
            <a:r>
              <a:rPr kumimoji="1" lang="zh-CN" altLang="en-US" sz="2600" b="1" dirty="0"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zh-CN" altLang="en-US" sz="2600" b="1" dirty="0">
                <a:latin typeface="Times New Roman" pitchFamily="18" charset="0"/>
              </a:rPr>
              <a:t> 则有 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1127448" y="3543377"/>
            <a:ext cx="5638800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讨论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</a:t>
            </a:r>
            <a:r>
              <a:rPr kumimoji="1" lang="zh-CN" altLang="en-US" sz="2600" b="1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驻点与极值点的关系怎样？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57162" y="239712"/>
            <a:ext cx="4414838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定理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1(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极值存在的必要条件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)   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802A8C-D65B-44FE-98DE-BA6F1D85C8B4}"/>
              </a:ext>
            </a:extLst>
          </p:cNvPr>
          <p:cNvSpPr/>
          <p:nvPr/>
        </p:nvSpPr>
        <p:spPr>
          <a:xfrm>
            <a:off x="3493618" y="1560223"/>
            <a:ext cx="3578223" cy="529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i="1" dirty="0" err="1">
                <a:solidFill>
                  <a:prstClr val="black"/>
                </a:solidFill>
                <a:latin typeface="Times New Roman" pitchFamily="18" charset="0"/>
              </a:rPr>
              <a:t>f</a:t>
            </a:r>
            <a:r>
              <a:rPr kumimoji="1" lang="en-US" altLang="zh-CN" sz="2600" b="1" i="1" baseline="-30000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 baseline="-300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baseline="-300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kumimoji="1" lang="en-US" altLang="zh-CN" sz="2600" b="1" i="1" dirty="0" err="1">
                <a:solidFill>
                  <a:prstClr val="black"/>
                </a:solidFill>
                <a:latin typeface="Times New Roman" pitchFamily="18" charset="0"/>
              </a:rPr>
              <a:t>f</a:t>
            </a:r>
            <a:r>
              <a:rPr kumimoji="1" lang="en-US" altLang="zh-CN" sz="2600" b="1" i="1" baseline="-30000" dirty="0" err="1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 baseline="-300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solidFill>
                  <a:prstClr val="black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baseline="-30000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  <a:sym typeface="Symbol" pitchFamily="18" charset="2"/>
              </a:rPr>
              <a:t></a:t>
            </a:r>
            <a:r>
              <a:rPr kumimoji="1" lang="en-US" altLang="zh-CN" sz="2600" b="1" dirty="0">
                <a:solidFill>
                  <a:prstClr val="black"/>
                </a:solidFill>
                <a:latin typeface="Times New Roman" pitchFamily="18" charset="0"/>
              </a:rPr>
              <a:t>  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61CE41EA-5937-42B5-96F4-67999EC27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648" y="4677374"/>
            <a:ext cx="2160587" cy="588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驻点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736A2DE6-4530-476F-83E7-E2CB2F1AA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898" y="4677374"/>
            <a:ext cx="2160587" cy="5889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极值点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C4340A6-714A-4360-9E58-5AC2FDBCC8A1}"/>
              </a:ext>
            </a:extLst>
          </p:cNvPr>
          <p:cNvGrpSpPr/>
          <p:nvPr/>
        </p:nvGrpSpPr>
        <p:grpSpPr>
          <a:xfrm>
            <a:off x="5516861" y="4677374"/>
            <a:ext cx="1081087" cy="695842"/>
            <a:chOff x="5516861" y="4677374"/>
            <a:chExt cx="1081087" cy="695842"/>
          </a:xfrm>
        </p:grpSpPr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B6272D50-691F-498D-8B6B-2F7F57AC9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8448" y="4941168"/>
              <a:ext cx="10795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81CD6C8D-E5D4-42AE-97F8-1CF967FD5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6861" y="5085184"/>
              <a:ext cx="10810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FC1B9B8-105B-41E1-9D34-E613592AF12E}"/>
                </a:ext>
              </a:extLst>
            </p:cNvPr>
            <p:cNvCxnSpPr/>
            <p:nvPr/>
          </p:nvCxnSpPr>
          <p:spPr>
            <a:xfrm>
              <a:off x="5735960" y="4677374"/>
              <a:ext cx="648072" cy="6958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7AE55AD-68E7-45CD-9784-0541C4483144}"/>
                </a:ext>
              </a:extLst>
            </p:cNvPr>
            <p:cNvCxnSpPr/>
            <p:nvPr/>
          </p:nvCxnSpPr>
          <p:spPr>
            <a:xfrm flipH="1">
              <a:off x="5700030" y="4677374"/>
              <a:ext cx="684002" cy="6204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2" grpId="0" build="p" autoUpdateAnimBg="0"/>
      <p:bldP spid="163843" grpId="0"/>
      <p:bldP spid="163844" grpId="0" build="p" autoUpdateAnimBg="0"/>
      <p:bldP spid="2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23392" y="908720"/>
            <a:ext cx="9960024" cy="4629151"/>
            <a:chOff x="144" y="981"/>
            <a:chExt cx="5472" cy="2916"/>
          </a:xfrm>
        </p:grpSpPr>
        <p:sp>
          <p:nvSpPr>
            <p:cNvPr id="77830" name="Rectangle 3"/>
            <p:cNvSpPr>
              <a:spLocks noChangeArrowheads="1"/>
            </p:cNvSpPr>
            <p:nvPr/>
          </p:nvSpPr>
          <p:spPr bwMode="auto">
            <a:xfrm>
              <a:off x="144" y="981"/>
              <a:ext cx="2781" cy="300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</a:pPr>
              <a:r>
                <a:rPr kumimoji="1" lang="zh-CN" altLang="en-US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定理</a:t>
              </a:r>
              <a:r>
                <a:rPr kumimoji="1" lang="en-US" altLang="zh-CN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2(</a:t>
              </a:r>
              <a:r>
                <a:rPr kumimoji="1" lang="zh-CN" altLang="en-US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极值存在的充分条件</a:t>
              </a:r>
              <a:r>
                <a:rPr kumimoji="1" lang="en-US" altLang="zh-CN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kumimoji="1" lang="en-US" altLang="zh-CN" sz="2600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   </a:t>
              </a:r>
            </a:p>
          </p:txBody>
        </p:sp>
        <p:sp>
          <p:nvSpPr>
            <p:cNvPr id="77831" name="Text Box 4"/>
            <p:cNvSpPr txBox="1">
              <a:spLocks noChangeArrowheads="1"/>
            </p:cNvSpPr>
            <p:nvPr/>
          </p:nvSpPr>
          <p:spPr bwMode="auto">
            <a:xfrm>
              <a:off x="144" y="1298"/>
              <a:ext cx="5472" cy="2599"/>
            </a:xfrm>
            <a:prstGeom prst="rect">
              <a:avLst/>
            </a:prstGeom>
            <a:noFill/>
            <a:ln w="38100" cmpd="dbl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solidFill>
                    <a:srgbClr val="808080"/>
                  </a:solidFill>
                  <a:latin typeface="Times New Roman" pitchFamily="18" charset="0"/>
                </a:rPr>
                <a:t>        </a:t>
              </a:r>
              <a:r>
                <a:rPr kumimoji="1" lang="zh-CN" altLang="en-US" sz="2600" b="1" dirty="0">
                  <a:latin typeface="Times New Roman" pitchFamily="18" charset="0"/>
                </a:rPr>
                <a:t>设函数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z</a:t>
              </a:r>
              <a:r>
                <a:rPr kumimoji="1" lang="en-US" altLang="zh-CN" sz="2600" b="1" dirty="0" err="1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zh-CN" altLang="en-US" sz="2600" b="1" dirty="0">
                  <a:latin typeface="Times New Roman" pitchFamily="18" charset="0"/>
                </a:rPr>
                <a:t>在点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zh-CN" altLang="en-US" sz="2600" b="1" dirty="0">
                  <a:latin typeface="Times New Roman" pitchFamily="18" charset="0"/>
                </a:rPr>
                <a:t>的某邻域内连续且有一阶及二阶连续偏导数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zh-CN" altLang="en-US" sz="2600" b="1" dirty="0">
                  <a:latin typeface="Times New Roman" pitchFamily="18" charset="0"/>
                </a:rPr>
                <a:t> 又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i="1" baseline="-30000" dirty="0" err="1">
                  <a:latin typeface="Times New Roman" pitchFamily="18" charset="0"/>
                </a:rPr>
                <a:t>x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i="1" baseline="-30000" dirty="0" err="1">
                  <a:latin typeface="Times New Roman" pitchFamily="18" charset="0"/>
                </a:rPr>
                <a:t>y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zh-CN" altLang="en-US" sz="2600" b="1" dirty="0">
                  <a:latin typeface="Times New Roman" pitchFamily="18" charset="0"/>
                </a:rPr>
                <a:t>令</a:t>
              </a: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i="1" baseline="-30000" dirty="0" err="1">
                  <a:latin typeface="Times New Roman" pitchFamily="18" charset="0"/>
                </a:rPr>
                <a:t>xx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i="1" dirty="0">
                  <a:latin typeface="Times New Roman" pitchFamily="18" charset="0"/>
                </a:rPr>
                <a:t>A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 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i="1" baseline="-30000" dirty="0" err="1">
                  <a:latin typeface="Times New Roman" pitchFamily="18" charset="0"/>
                </a:rPr>
                <a:t>xy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i="1" dirty="0">
                  <a:latin typeface="Times New Roman" pitchFamily="18" charset="0"/>
                </a:rPr>
                <a:t>B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 </a:t>
              </a:r>
              <a:r>
                <a:rPr kumimoji="1" lang="en-US" altLang="zh-CN" sz="2600" b="1" i="1" dirty="0" err="1">
                  <a:latin typeface="Times New Roman" pitchFamily="18" charset="0"/>
                </a:rPr>
                <a:t>f</a:t>
              </a:r>
              <a:r>
                <a:rPr kumimoji="1" lang="en-US" altLang="zh-CN" sz="2600" b="1" i="1" baseline="-30000" dirty="0" err="1">
                  <a:latin typeface="Times New Roman" pitchFamily="18" charset="0"/>
                </a:rPr>
                <a:t>yy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i="1" dirty="0">
                  <a:latin typeface="Times New Roman" pitchFamily="18" charset="0"/>
                </a:rPr>
                <a:t>C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</a:p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则</a:t>
              </a:r>
              <a:r>
                <a:rPr kumimoji="1" lang="en-US" altLang="zh-CN" sz="2600" b="1" i="1" dirty="0">
                  <a:latin typeface="Times New Roman" pitchFamily="18" charset="0"/>
                </a:rPr>
                <a:t>f</a:t>
              </a:r>
              <a:r>
                <a:rPr kumimoji="1" lang="en-US" altLang="zh-CN" sz="2600" b="1" dirty="0">
                  <a:latin typeface="Times New Roman" pitchFamily="18" charset="0"/>
                </a:rPr>
                <a:t> 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zh-CN" altLang="en-US" sz="2600" b="1" dirty="0">
                  <a:latin typeface="Times New Roman" pitchFamily="18" charset="0"/>
                </a:rPr>
                <a:t>在</a:t>
              </a:r>
              <a:r>
                <a:rPr kumimoji="1" lang="en-US" altLang="zh-CN" sz="2600" b="1" dirty="0">
                  <a:latin typeface="Times New Roman" pitchFamily="18" charset="0"/>
                </a:rPr>
                <a:t>(</a:t>
              </a:r>
              <a:r>
                <a:rPr kumimoji="1" lang="en-US" altLang="zh-CN" sz="2600" b="1" i="1" dirty="0">
                  <a:latin typeface="Times New Roman" pitchFamily="18" charset="0"/>
                </a:rPr>
                <a:t>x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en-US" altLang="zh-CN" sz="2600" b="1" i="1" dirty="0">
                  <a:latin typeface="Times New Roman" pitchFamily="18" charset="0"/>
                </a:rPr>
                <a:t>y</a:t>
              </a:r>
              <a:r>
                <a:rPr kumimoji="1" lang="en-US" altLang="zh-CN" sz="2600" b="1" baseline="-30000" dirty="0">
                  <a:latin typeface="Times New Roman" pitchFamily="18" charset="0"/>
                </a:rPr>
                <a:t>0</a:t>
              </a:r>
              <a:r>
                <a:rPr kumimoji="1" lang="en-US" altLang="zh-CN" sz="2600" b="1" dirty="0">
                  <a:latin typeface="Times New Roman" pitchFamily="18" charset="0"/>
                </a:rPr>
                <a:t>)</a:t>
              </a:r>
              <a:r>
                <a:rPr kumimoji="1" lang="zh-CN" altLang="en-US" sz="2600" b="1" dirty="0">
                  <a:latin typeface="Times New Roman" pitchFamily="18" charset="0"/>
                </a:rPr>
                <a:t>处是否取得极值的条件如下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</a:t>
              </a:r>
              <a:r>
                <a:rPr kumimoji="1" lang="zh-CN" altLang="en-US" sz="2600" b="1" dirty="0">
                  <a:latin typeface="Times New Roman" pitchFamily="18" charset="0"/>
                </a:rPr>
                <a:t> </a:t>
              </a:r>
            </a:p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        </a:t>
              </a:r>
              <a:r>
                <a:rPr kumimoji="1" lang="en-US" altLang="zh-CN" sz="2600" b="1" dirty="0">
                  <a:latin typeface="Times New Roman" pitchFamily="18" charset="0"/>
                </a:rPr>
                <a:t>(1)</a:t>
              </a:r>
              <a:r>
                <a:rPr kumimoji="1" lang="en-US" altLang="zh-CN" sz="2600" b="1" i="1" dirty="0">
                  <a:latin typeface="Times New Roman" pitchFamily="18" charset="0"/>
                </a:rPr>
                <a:t>AC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kumimoji="1" lang="en-US" altLang="zh-CN" sz="2600" b="1" i="1" dirty="0">
                  <a:latin typeface="Times New Roman" pitchFamily="18" charset="0"/>
                </a:rPr>
                <a:t>B</a:t>
              </a:r>
              <a:r>
                <a:rPr kumimoji="1" lang="en-US" altLang="zh-CN" sz="2600" b="1" baseline="30000" dirty="0">
                  <a:latin typeface="Times New Roman" pitchFamily="18" charset="0"/>
                </a:rPr>
                <a:t>2</a:t>
              </a:r>
              <a:r>
                <a:rPr kumimoji="1" lang="en-US" altLang="zh-CN" sz="2600" b="1" dirty="0">
                  <a:latin typeface="Times New Roman" pitchFamily="18" charset="0"/>
                </a:rPr>
                <a:t>&gt;0</a:t>
              </a:r>
              <a:r>
                <a:rPr kumimoji="1" lang="zh-CN" altLang="en-US" sz="2600" b="1" dirty="0">
                  <a:latin typeface="Times New Roman" pitchFamily="18" charset="0"/>
                </a:rPr>
                <a:t>时具有极值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zh-CN" altLang="en-US" sz="2600" b="1" dirty="0">
                  <a:latin typeface="Times New Roman" pitchFamily="18" charset="0"/>
                </a:rPr>
                <a:t> 且当</a:t>
              </a:r>
              <a:r>
                <a:rPr kumimoji="1" lang="en-US" altLang="zh-CN" sz="2600" b="1" i="1" dirty="0">
                  <a:latin typeface="Times New Roman" pitchFamily="18" charset="0"/>
                </a:rPr>
                <a:t>A</a:t>
              </a:r>
              <a:r>
                <a:rPr kumimoji="1" lang="en-US" altLang="zh-CN" sz="2600" b="1" dirty="0">
                  <a:latin typeface="Times New Roman" pitchFamily="18" charset="0"/>
                </a:rPr>
                <a:t>&lt;0</a:t>
              </a:r>
              <a:r>
                <a:rPr kumimoji="1" lang="zh-CN" altLang="en-US" sz="2600" b="1" dirty="0">
                  <a:latin typeface="Times New Roman" pitchFamily="18" charset="0"/>
                </a:rPr>
                <a:t>时有极大值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zh-CN" altLang="en-US" sz="2600" b="1" dirty="0">
                  <a:latin typeface="Times New Roman" pitchFamily="18" charset="0"/>
                </a:rPr>
                <a:t> 当</a:t>
              </a:r>
              <a:r>
                <a:rPr kumimoji="1" lang="en-US" altLang="zh-CN" sz="2600" b="1" i="1" dirty="0">
                  <a:latin typeface="Times New Roman" pitchFamily="18" charset="0"/>
                </a:rPr>
                <a:t>A</a:t>
              </a:r>
              <a:r>
                <a:rPr kumimoji="1" lang="en-US" altLang="zh-CN" sz="2600" b="1" dirty="0">
                  <a:latin typeface="Times New Roman" pitchFamily="18" charset="0"/>
                </a:rPr>
                <a:t>&gt;0</a:t>
              </a:r>
              <a:r>
                <a:rPr kumimoji="1" lang="zh-CN" altLang="en-US" sz="2600" b="1" dirty="0">
                  <a:latin typeface="Times New Roman" pitchFamily="18" charset="0"/>
                </a:rPr>
                <a:t>时有极小值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</a:t>
              </a:r>
              <a:r>
                <a:rPr kumimoji="1" lang="zh-CN" altLang="en-US" sz="2600" b="1" dirty="0">
                  <a:latin typeface="Times New Roman" pitchFamily="18" charset="0"/>
                </a:rPr>
                <a:t> </a:t>
              </a:r>
            </a:p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i="1" dirty="0">
                  <a:latin typeface="Times New Roman" pitchFamily="18" charset="0"/>
                </a:rPr>
                <a:t>        </a:t>
              </a:r>
              <a:r>
                <a:rPr kumimoji="1" lang="en-US" altLang="zh-CN" sz="2600" b="1" dirty="0">
                  <a:latin typeface="Times New Roman" pitchFamily="18" charset="0"/>
                </a:rPr>
                <a:t>(2)</a:t>
              </a:r>
              <a:r>
                <a:rPr kumimoji="1" lang="en-US" altLang="zh-CN" sz="2600" b="1" i="1" dirty="0">
                  <a:latin typeface="Times New Roman" pitchFamily="18" charset="0"/>
                </a:rPr>
                <a:t>AC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kumimoji="1" lang="en-US" altLang="zh-CN" sz="2600" b="1" i="1" dirty="0">
                  <a:latin typeface="Times New Roman" pitchFamily="18" charset="0"/>
                </a:rPr>
                <a:t>B</a:t>
              </a:r>
              <a:r>
                <a:rPr kumimoji="1" lang="en-US" altLang="zh-CN" sz="2600" b="1" baseline="30000" dirty="0">
                  <a:latin typeface="Times New Roman" pitchFamily="18" charset="0"/>
                </a:rPr>
                <a:t>2</a:t>
              </a:r>
              <a:r>
                <a:rPr kumimoji="1" lang="en-US" altLang="zh-CN" sz="2600" b="1" dirty="0">
                  <a:latin typeface="Times New Roman" pitchFamily="18" charset="0"/>
                </a:rPr>
                <a:t>&lt;0</a:t>
              </a:r>
              <a:r>
                <a:rPr kumimoji="1" lang="zh-CN" altLang="en-US" sz="2600" b="1" dirty="0">
                  <a:latin typeface="Times New Roman" pitchFamily="18" charset="0"/>
                </a:rPr>
                <a:t>时没有极值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</a:t>
              </a:r>
              <a:r>
                <a:rPr kumimoji="1" lang="zh-CN" altLang="en-US" sz="2600" b="1" dirty="0">
                  <a:latin typeface="Times New Roman" pitchFamily="18" charset="0"/>
                </a:rPr>
                <a:t> </a:t>
              </a:r>
            </a:p>
            <a:p>
              <a:pPr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        </a:t>
              </a:r>
              <a:r>
                <a:rPr kumimoji="1" lang="en-US" altLang="zh-CN" sz="2600" b="1" dirty="0">
                  <a:latin typeface="Times New Roman" pitchFamily="18" charset="0"/>
                </a:rPr>
                <a:t>(3)</a:t>
              </a:r>
              <a:r>
                <a:rPr kumimoji="1" lang="en-US" altLang="zh-CN" sz="2600" b="1" i="1" dirty="0">
                  <a:latin typeface="Times New Roman" pitchFamily="18" charset="0"/>
                </a:rPr>
                <a:t>AC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kumimoji="1" lang="en-US" altLang="zh-CN" sz="2600" b="1" i="1" dirty="0">
                  <a:latin typeface="Times New Roman" pitchFamily="18" charset="0"/>
                </a:rPr>
                <a:t>B</a:t>
              </a:r>
              <a:r>
                <a:rPr kumimoji="1" lang="en-US" altLang="zh-CN" sz="2600" b="1" baseline="30000" dirty="0">
                  <a:latin typeface="Times New Roman" pitchFamily="18" charset="0"/>
                </a:rPr>
                <a:t>2</a:t>
              </a:r>
              <a:r>
                <a:rPr kumimoji="1" lang="en-US" altLang="zh-CN" sz="2600" b="1" dirty="0"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dirty="0">
                  <a:latin typeface="Times New Roman" pitchFamily="18" charset="0"/>
                </a:rPr>
                <a:t>0</a:t>
              </a:r>
              <a:r>
                <a:rPr kumimoji="1" lang="zh-CN" altLang="en-US" sz="2600" b="1" dirty="0">
                  <a:latin typeface="Times New Roman" pitchFamily="18" charset="0"/>
                </a:rPr>
                <a:t>时可能有极值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</a:t>
              </a:r>
              <a:r>
                <a:rPr kumimoji="1" lang="zh-CN" altLang="en-US" sz="2600" b="1" dirty="0">
                  <a:latin typeface="Times New Roman" pitchFamily="18" charset="0"/>
                </a:rPr>
                <a:t> 也可能没有极值</a:t>
              </a:r>
              <a:r>
                <a:rPr kumimoji="1" lang="zh-CN" altLang="en-US" sz="2600" b="1" dirty="0">
                  <a:latin typeface="Times New Roman" pitchFamily="18" charset="0"/>
                  <a:sym typeface="Symbol" pitchFamily="18" charset="2"/>
                </a:rPr>
                <a:t></a:t>
              </a:r>
              <a:r>
                <a:rPr kumimoji="1" lang="zh-CN" altLang="en-US" sz="2600" b="1" dirty="0">
                  <a:latin typeface="Times New Roman" pitchFamily="18" charset="0"/>
                </a:rPr>
                <a:t>  </a:t>
              </a:r>
            </a:p>
          </p:txBody>
        </p:sp>
      </p:grpSp>
      <p:sp>
        <p:nvSpPr>
          <p:cNvPr id="77827" name="Rectangle 5"/>
          <p:cNvSpPr>
            <a:spLocks noChangeArrowheads="1"/>
          </p:cNvSpPr>
          <p:nvPr/>
        </p:nvSpPr>
        <p:spPr bwMode="auto">
          <a:xfrm>
            <a:off x="335360" y="161925"/>
            <a:ext cx="4414837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en-US" altLang="zh-CN" sz="2600" b="1" dirty="0">
                <a:solidFill>
                  <a:srgbClr val="FF6600"/>
                </a:solidFill>
                <a:latin typeface="宋体" pitchFamily="2" charset="-122"/>
              </a:rPr>
              <a:t>3</a:t>
            </a:r>
            <a:r>
              <a:rPr kumimoji="1" lang="zh-CN" altLang="en-US" sz="2600" b="1" dirty="0">
                <a:solidFill>
                  <a:srgbClr val="FF6600"/>
                </a:solidFill>
                <a:latin typeface="宋体" pitchFamily="2" charset="-122"/>
              </a:rPr>
              <a:t>、极值存在的充分条件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1254127" y="1065213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答：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08213" y="2590808"/>
            <a:ext cx="9287621" cy="465138"/>
            <a:chOff x="703" y="823"/>
            <a:chExt cx="4860" cy="293"/>
          </a:xfrm>
        </p:grpSpPr>
        <p:sp>
          <p:nvSpPr>
            <p:cNvPr id="38977" name="Rectangle 6"/>
            <p:cNvSpPr>
              <a:spLocks noChangeArrowheads="1"/>
            </p:cNvSpPr>
            <p:nvPr/>
          </p:nvSpPr>
          <p:spPr bwMode="auto">
            <a:xfrm>
              <a:off x="703" y="823"/>
              <a:ext cx="486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宋体" pitchFamily="2" charset="-122"/>
                </a:rPr>
                <a:t>（</a:t>
              </a:r>
              <a:r>
                <a:rPr kumimoji="1" lang="en-US" altLang="zh-CN" sz="2400" dirty="0">
                  <a:latin typeface="宋体" pitchFamily="2" charset="-122"/>
                </a:rPr>
                <a:t>2</a:t>
              </a:r>
              <a:r>
                <a:rPr kumimoji="1" lang="zh-CN" altLang="en-US" sz="2400" dirty="0">
                  <a:latin typeface="宋体" pitchFamily="2" charset="-122"/>
                </a:rPr>
                <a:t>）计算在驻点处的三个二阶混合偏导数的值，得        的值；</a:t>
              </a:r>
            </a:p>
          </p:txBody>
        </p:sp>
        <p:graphicFrame>
          <p:nvGraphicFramePr>
            <p:cNvPr id="3891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7679435"/>
                </p:ext>
              </p:extLst>
            </p:nvPr>
          </p:nvGraphicFramePr>
          <p:xfrm>
            <a:off x="4395" y="874"/>
            <a:ext cx="590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95000" imgH="203040" progId="Equation.DSMT4">
                    <p:embed/>
                  </p:oleObj>
                </mc:Choice>
                <mc:Fallback>
                  <p:oleObj name="Equation" r:id="rId2" imgW="495000" imgH="20304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5" y="874"/>
                          <a:ext cx="590" cy="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171700" y="3385339"/>
            <a:ext cx="7921625" cy="477837"/>
            <a:chOff x="612" y="3385"/>
            <a:chExt cx="4990" cy="301"/>
          </a:xfrm>
        </p:grpSpPr>
        <p:sp>
          <p:nvSpPr>
            <p:cNvPr id="38975" name="Rectangle 9"/>
            <p:cNvSpPr>
              <a:spLocks noChangeArrowheads="1"/>
            </p:cNvSpPr>
            <p:nvPr/>
          </p:nvSpPr>
          <p:spPr bwMode="auto">
            <a:xfrm>
              <a:off x="612" y="3385"/>
              <a:ext cx="864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宋体" pitchFamily="2" charset="-122"/>
                </a:rPr>
                <a:t>（</a:t>
              </a:r>
              <a:r>
                <a:rPr kumimoji="1" lang="en-US" altLang="zh-CN" sz="2400" dirty="0">
                  <a:latin typeface="宋体" pitchFamily="2" charset="-122"/>
                </a:rPr>
                <a:t>3</a:t>
              </a:r>
              <a:r>
                <a:rPr kumimoji="1" lang="zh-CN" altLang="en-US" sz="2400" dirty="0">
                  <a:latin typeface="宋体" pitchFamily="2" charset="-122"/>
                </a:rPr>
                <a:t>）依</a:t>
              </a:r>
            </a:p>
          </p:txBody>
        </p:sp>
        <p:sp>
          <p:nvSpPr>
            <p:cNvPr id="38976" name="Rectangle 10"/>
            <p:cNvSpPr>
              <a:spLocks noChangeArrowheads="1"/>
            </p:cNvSpPr>
            <p:nvPr/>
          </p:nvSpPr>
          <p:spPr bwMode="auto">
            <a:xfrm>
              <a:off x="1976" y="3398"/>
              <a:ext cx="36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>
                  <a:latin typeface="宋体" pitchFamily="2" charset="-122"/>
                </a:rPr>
                <a:t>是否大于零来确定驻点是否为极值点，</a:t>
              </a:r>
            </a:p>
          </p:txBody>
        </p:sp>
        <p:graphicFrame>
          <p:nvGraphicFramePr>
            <p:cNvPr id="38915" name="Object 11"/>
            <p:cNvGraphicFramePr>
              <a:graphicFrameLocks noChangeAspect="1"/>
            </p:cNvGraphicFramePr>
            <p:nvPr/>
          </p:nvGraphicFramePr>
          <p:xfrm>
            <a:off x="1399" y="3432"/>
            <a:ext cx="54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83920" imgH="203040" progId="Equation.DSMT4">
                    <p:embed/>
                  </p:oleObj>
                </mc:Choice>
                <mc:Fallback>
                  <p:oleObj name="Equation" r:id="rId4" imgW="583920" imgH="20304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9" y="3432"/>
                          <a:ext cx="547" cy="1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2171701" y="4036369"/>
            <a:ext cx="94689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宋体" pitchFamily="2" charset="-122"/>
              </a:rPr>
              <a:t>若是极值点时再依</a:t>
            </a:r>
            <a:r>
              <a:rPr kumimoji="1" lang="en-US" altLang="zh-CN" sz="2400" i="1" dirty="0">
                <a:latin typeface="Times New Roman" pitchFamily="18" charset="0"/>
              </a:rPr>
              <a:t>A</a:t>
            </a:r>
            <a:r>
              <a:rPr kumimoji="1" lang="zh-CN" altLang="en-US" sz="2400" dirty="0">
                <a:latin typeface="宋体" pitchFamily="2" charset="-122"/>
              </a:rPr>
              <a:t>的符号来确定是极大值点还是极小</a:t>
            </a:r>
            <a:r>
              <a:rPr kumimoji="1" lang="zh-CN" altLang="en-US" sz="2400" dirty="0">
                <a:latin typeface="Times New Roman" pitchFamily="18" charset="0"/>
              </a:rPr>
              <a:t>值点，</a:t>
            </a:r>
            <a:r>
              <a:rPr kumimoji="1" lang="zh-CN" altLang="en-US" sz="2400" dirty="0">
                <a:latin typeface="宋体" pitchFamily="2" charset="-122"/>
              </a:rPr>
              <a:t>并求之</a:t>
            </a:r>
            <a:r>
              <a:rPr kumimoji="1" lang="en-US" altLang="zh-CN" sz="2400" dirty="0">
                <a:latin typeface="宋体" pitchFamily="2" charset="-122"/>
              </a:rPr>
              <a:t>.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93356" y="1155703"/>
            <a:ext cx="9096424" cy="1011238"/>
            <a:chOff x="703" y="179"/>
            <a:chExt cx="4400" cy="637"/>
          </a:xfrm>
        </p:grpSpPr>
        <p:sp>
          <p:nvSpPr>
            <p:cNvPr id="38974" name="Rectangle 14"/>
            <p:cNvSpPr>
              <a:spLocks noChangeArrowheads="1"/>
            </p:cNvSpPr>
            <p:nvPr/>
          </p:nvSpPr>
          <p:spPr bwMode="auto">
            <a:xfrm>
              <a:off x="703" y="344"/>
              <a:ext cx="440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400" dirty="0">
                  <a:latin typeface="宋体" pitchFamily="2" charset="-122"/>
                </a:rPr>
                <a:t>（</a:t>
              </a:r>
              <a:r>
                <a:rPr kumimoji="1" lang="en-US" altLang="zh-CN" sz="2400" dirty="0">
                  <a:latin typeface="宋体" pitchFamily="2" charset="-122"/>
                </a:rPr>
                <a:t>1</a:t>
              </a:r>
              <a:r>
                <a:rPr kumimoji="1" lang="zh-CN" altLang="en-US" sz="2400" dirty="0">
                  <a:latin typeface="宋体" pitchFamily="2" charset="-122"/>
                </a:rPr>
                <a:t>）通过解方程组               求出驻点和偏导不存在点；</a:t>
              </a:r>
            </a:p>
          </p:txBody>
        </p:sp>
        <p:graphicFrame>
          <p:nvGraphicFramePr>
            <p:cNvPr id="38914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1933996"/>
                </p:ext>
              </p:extLst>
            </p:nvPr>
          </p:nvGraphicFramePr>
          <p:xfrm>
            <a:off x="1970" y="179"/>
            <a:ext cx="1172" cy="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14400" imgH="495000" progId="Equation.DSMT4">
                    <p:embed/>
                  </p:oleObj>
                </mc:Choice>
                <mc:Fallback>
                  <p:oleObj name="Equation" r:id="rId6" imgW="914400" imgH="4950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0" y="179"/>
                          <a:ext cx="1172" cy="6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1264" name="Rectangle 16"/>
          <p:cNvSpPr>
            <a:spLocks noChangeArrowheads="1"/>
          </p:cNvSpPr>
          <p:nvPr/>
        </p:nvSpPr>
        <p:spPr bwMode="auto">
          <a:xfrm>
            <a:off x="1141958" y="291753"/>
            <a:ext cx="559961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1" lang="zh-CN" altLang="en-US" sz="2400" b="1" dirty="0">
                <a:latin typeface="宋体" pitchFamily="2" charset="-122"/>
              </a:rPr>
              <a:t>求一个函数的极值通常有几步？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8924" name="Rectangle 68"/>
          <p:cNvSpPr>
            <a:spLocks noChangeArrowheads="1"/>
          </p:cNvSpPr>
          <p:nvPr/>
        </p:nvSpPr>
        <p:spPr bwMode="auto">
          <a:xfrm>
            <a:off x="2193356" y="4771240"/>
            <a:ext cx="6985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latin typeface="宋体" pitchFamily="2" charset="-122"/>
              </a:rPr>
              <a:t>（</a:t>
            </a:r>
            <a:r>
              <a:rPr kumimoji="1" lang="en-US" altLang="zh-CN" sz="2400" dirty="0">
                <a:latin typeface="宋体" pitchFamily="2" charset="-122"/>
              </a:rPr>
              <a:t>4</a:t>
            </a:r>
            <a:r>
              <a:rPr kumimoji="1" lang="zh-CN" altLang="en-US" sz="2400" dirty="0">
                <a:latin typeface="宋体" pitchFamily="2" charset="-122"/>
              </a:rPr>
              <a:t>）偏导不存在点用定义验证。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/>
      <p:bldP spid="181260" grpId="0"/>
      <p:bldP spid="181264" grpId="0"/>
      <p:bldP spid="389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注：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8544" y="334942"/>
            <a:ext cx="2742614" cy="45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Symbol" pitchFamily="18" charset="2"/>
                <a:ea typeface="华文宋体" panose="02010600040101010101" pitchFamily="2" charset="-122"/>
              </a:rPr>
              <a:t>用定义判定极值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983636F-AF57-4AD1-AFD0-195C24176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538445"/>
              </p:ext>
            </p:extLst>
          </p:nvPr>
        </p:nvGraphicFramePr>
        <p:xfrm>
          <a:off x="3143672" y="1433148"/>
          <a:ext cx="340995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09400" imgH="279360" progId="Equation.DSMT4">
                  <p:embed/>
                </p:oleObj>
              </mc:Choice>
              <mc:Fallback>
                <p:oleObj name="Equation" r:id="rId2" imgW="1409400" imgH="2793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983636F-AF57-4AD1-AFD0-195C241768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3672" y="1433148"/>
                        <a:ext cx="3409950" cy="67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2">
            <a:extLst>
              <a:ext uri="{FF2B5EF4-FFF2-40B4-BE49-F238E27FC236}">
                <a16:creationId xmlns:a16="http://schemas.microsoft.com/office/drawing/2014/main" id="{F6630ED6-60B7-4107-9494-82BA64974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1552931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例如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BD0118B-A156-4C5C-A504-64EACBF90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229342"/>
              </p:ext>
            </p:extLst>
          </p:nvPr>
        </p:nvGraphicFramePr>
        <p:xfrm>
          <a:off x="3172543" y="2516005"/>
          <a:ext cx="32861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640" imgH="228600" progId="Equation.DSMT4">
                  <p:embed/>
                </p:oleObj>
              </mc:Choice>
              <mc:Fallback>
                <p:oleObj name="Equation" r:id="rId4" imgW="135864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983636F-AF57-4AD1-AFD0-195C241768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2543" y="2516005"/>
                        <a:ext cx="328612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D812646-39FB-4016-882C-832DCCB63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38119"/>
              </p:ext>
            </p:extLst>
          </p:nvPr>
        </p:nvGraphicFramePr>
        <p:xfrm>
          <a:off x="3172543" y="3476626"/>
          <a:ext cx="34385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22360" imgH="203040" progId="Equation.DSMT4">
                  <p:embed/>
                </p:oleObj>
              </mc:Choice>
              <mc:Fallback>
                <p:oleObj name="Equation" r:id="rId6" imgW="1422360" imgH="203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D0118B-A156-4C5C-A504-64EACBF90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2543" y="3476626"/>
                        <a:ext cx="34385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001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47" y="230868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CC5DBC0-2F92-43A1-96FA-80DE3FED18C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96762" y="2208611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35D416C-A8FB-4F50-9478-1CF91A256CE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796762" y="3003378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9C053C-BB5F-4770-B44B-1FB5F69981A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96762" y="3769745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D4EEEF-88F0-448E-B293-9DDB966D9D37}"/>
              </a:ext>
            </a:extLst>
          </p:cNvPr>
          <p:cNvGrpSpPr/>
          <p:nvPr/>
        </p:nvGrpSpPr>
        <p:grpSpPr>
          <a:xfrm>
            <a:off x="0" y="806316"/>
            <a:ext cx="11496600" cy="886261"/>
            <a:chOff x="0" y="806316"/>
            <a:chExt cx="11496600" cy="886261"/>
          </a:xfrm>
        </p:grpSpPr>
        <p:sp>
          <p:nvSpPr>
            <p:cNvPr id="3" name="Text Box 2">
              <a:extLst>
                <a:ext uri="{FF2B5EF4-FFF2-40B4-BE49-F238E27FC236}">
                  <a16:creationId xmlns:a16="http://schemas.microsoft.com/office/drawing/2014/main" id="{8A868BED-B60A-458B-B38C-5126B5C42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94251"/>
              <a:ext cx="11496600" cy="448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solidFill>
                    <a:srgbClr val="808080"/>
                  </a:solidFill>
                  <a:latin typeface="Symbol" pitchFamily="18" charset="2"/>
                </a:rPr>
                <a:t>        </a:t>
              </a:r>
              <a:r>
                <a:rPr kumimoji="1" lang="zh-CN" altLang="en-US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已知函数           在            的某个邻域内连续，且                               则（     ）</a:t>
              </a:r>
              <a:r>
                <a:rPr kumimoji="1" lang="en-US" altLang="zh-CN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.</a:t>
              </a: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857F02C-E5D6-470E-8157-A1F15933EF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8448885"/>
                </p:ext>
              </p:extLst>
            </p:nvPr>
          </p:nvGraphicFramePr>
          <p:xfrm>
            <a:off x="1950526" y="1055772"/>
            <a:ext cx="923925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50526" y="1055772"/>
                          <a:ext cx="923925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B6CD5A97-86E2-439F-BCC9-F1E91C9A74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478113"/>
                </p:ext>
              </p:extLst>
            </p:nvPr>
          </p:nvGraphicFramePr>
          <p:xfrm>
            <a:off x="3318678" y="1011322"/>
            <a:ext cx="83661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5320" imgH="203040" progId="Equation.DSMT4">
                    <p:embed/>
                  </p:oleObj>
                </mc:Choice>
                <mc:Fallback>
                  <p:oleObj name="Equation" r:id="rId8" imgW="355320" imgH="20304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B6CD5A97-86E2-439F-BCC9-F1E91C9A7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318678" y="1011322"/>
                          <a:ext cx="836612" cy="47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6C573951-D3F5-4F6D-B558-CCB362B669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5939814"/>
                </p:ext>
              </p:extLst>
            </p:nvPr>
          </p:nvGraphicFramePr>
          <p:xfrm>
            <a:off x="7536160" y="806316"/>
            <a:ext cx="2347394" cy="886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244520" imgH="469800" progId="Equation.DSMT4">
                    <p:embed/>
                  </p:oleObj>
                </mc:Choice>
                <mc:Fallback>
                  <p:oleObj name="Equation" r:id="rId10" imgW="1244520" imgH="469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536160" y="806316"/>
                          <a:ext cx="2347394" cy="8862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40024B7-BCFB-4175-84C0-332A14ADA400}"/>
              </a:ext>
            </a:extLst>
          </p:cNvPr>
          <p:cNvGrpSpPr/>
          <p:nvPr/>
        </p:nvGrpSpPr>
        <p:grpSpPr>
          <a:xfrm>
            <a:off x="1412302" y="2961643"/>
            <a:ext cx="5112568" cy="523220"/>
            <a:chOff x="3791744" y="2564904"/>
            <a:chExt cx="5112568" cy="523220"/>
          </a:xfrm>
        </p:grpSpPr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74311D33-6509-4DF9-A615-E365C501B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744" y="2564904"/>
              <a:ext cx="5112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点          是            的极大值点   </a:t>
              </a:r>
            </a:p>
          </p:txBody>
        </p:sp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B5776487-6F04-4149-A851-6E177884A9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2572891"/>
                </p:ext>
              </p:extLst>
            </p:nvPr>
          </p:nvGraphicFramePr>
          <p:xfrm>
            <a:off x="4323560" y="2588389"/>
            <a:ext cx="83661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55320" imgH="203040" progId="Equation.DSMT4">
                    <p:embed/>
                  </p:oleObj>
                </mc:Choice>
                <mc:Fallback>
                  <p:oleObj name="Equation" r:id="rId12" imgW="355320" imgH="20304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B6CD5A97-86E2-439F-BCC9-F1E91C9A7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323560" y="2588389"/>
                          <a:ext cx="836612" cy="47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9DA804AB-1241-4232-9B28-152A887DB53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951407"/>
                </p:ext>
              </p:extLst>
            </p:nvPr>
          </p:nvGraphicFramePr>
          <p:xfrm>
            <a:off x="5599078" y="2599490"/>
            <a:ext cx="1052903" cy="441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99078" y="2599490"/>
                          <a:ext cx="1052903" cy="441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0AD79B1-4D53-421D-B963-07EC79DF939B}"/>
              </a:ext>
            </a:extLst>
          </p:cNvPr>
          <p:cNvGrpSpPr/>
          <p:nvPr/>
        </p:nvGrpSpPr>
        <p:grpSpPr>
          <a:xfrm>
            <a:off x="1415480" y="2276872"/>
            <a:ext cx="5112568" cy="523220"/>
            <a:chOff x="3791744" y="2564904"/>
            <a:chExt cx="5112568" cy="523220"/>
          </a:xfrm>
        </p:grpSpPr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1A07A57D-9D02-47BF-B290-E6DB1371D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744" y="2564904"/>
              <a:ext cx="5112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点          不是            的极值点   </a:t>
              </a:r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733A5421-C354-4B8A-B7B2-C95DAE9F7E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564038"/>
                </p:ext>
              </p:extLst>
            </p:nvPr>
          </p:nvGraphicFramePr>
          <p:xfrm>
            <a:off x="4323560" y="2588389"/>
            <a:ext cx="83661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55320" imgH="203040" progId="Equation.DSMT4">
                    <p:embed/>
                  </p:oleObj>
                </mc:Choice>
                <mc:Fallback>
                  <p:oleObj name="Equation" r:id="rId12" imgW="355320" imgH="20304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B5776487-6F04-4149-A851-6E177884A9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323560" y="2588389"/>
                          <a:ext cx="836612" cy="47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46204BA6-3200-41A2-9636-F281A989EF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0033658"/>
                </p:ext>
              </p:extLst>
            </p:nvPr>
          </p:nvGraphicFramePr>
          <p:xfrm>
            <a:off x="5978927" y="2599691"/>
            <a:ext cx="1052903" cy="441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9DA804AB-1241-4232-9B28-152A887DB5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78927" y="2599691"/>
                          <a:ext cx="1052903" cy="441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162A1BA-15A4-440E-94C9-1398CF46CC3A}"/>
              </a:ext>
            </a:extLst>
          </p:cNvPr>
          <p:cNvGrpSpPr/>
          <p:nvPr/>
        </p:nvGrpSpPr>
        <p:grpSpPr>
          <a:xfrm>
            <a:off x="1393460" y="3701016"/>
            <a:ext cx="5112568" cy="523220"/>
            <a:chOff x="3791744" y="2564904"/>
            <a:chExt cx="5112568" cy="523220"/>
          </a:xfrm>
        </p:grpSpPr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9EBF360B-56E2-4A07-97C2-D847D9F92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744" y="2564904"/>
              <a:ext cx="511256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点          是            的极小值点   </a:t>
              </a:r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F36407EF-54BA-42E3-8782-EE53ABD53F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6564038"/>
                </p:ext>
              </p:extLst>
            </p:nvPr>
          </p:nvGraphicFramePr>
          <p:xfrm>
            <a:off x="4323560" y="2588389"/>
            <a:ext cx="836612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55320" imgH="203040" progId="Equation.DSMT4">
                    <p:embed/>
                  </p:oleObj>
                </mc:Choice>
                <mc:Fallback>
                  <p:oleObj name="Equation" r:id="rId12" imgW="355320" imgH="20304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B5776487-6F04-4149-A851-6E177884A9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323560" y="2588389"/>
                          <a:ext cx="836612" cy="47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1A9D1A1-A67C-4699-BC4A-97864B6CCF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0604639"/>
                </p:ext>
              </p:extLst>
            </p:nvPr>
          </p:nvGraphicFramePr>
          <p:xfrm>
            <a:off x="5520610" y="2605802"/>
            <a:ext cx="1052903" cy="441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9DA804AB-1241-4232-9B28-152A887DB5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20610" y="2605802"/>
                          <a:ext cx="1052903" cy="441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19D01560-6DA6-4651-8767-3CEBD1897509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790014" y="4536112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AFD6CCF-33D2-48EF-8F48-F9E22B2B5FBC}"/>
              </a:ext>
            </a:extLst>
          </p:cNvPr>
          <p:cNvGrpSpPr/>
          <p:nvPr/>
        </p:nvGrpSpPr>
        <p:grpSpPr>
          <a:xfrm>
            <a:off x="1350234" y="4510352"/>
            <a:ext cx="9682208" cy="954107"/>
            <a:chOff x="3791744" y="2564904"/>
            <a:chExt cx="5112568" cy="954107"/>
          </a:xfrm>
        </p:grpSpPr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F5F0091D-2DC2-4CB7-A9A6-0218065C8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1744" y="2564904"/>
              <a:ext cx="511256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根据所给的条件，无法判断点          是否为            的极值点   </a:t>
              </a:r>
            </a:p>
          </p:txBody>
        </p: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A97B5DA9-DA00-4576-A199-F9FC392AF6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374025"/>
                </p:ext>
              </p:extLst>
            </p:nvPr>
          </p:nvGraphicFramePr>
          <p:xfrm>
            <a:off x="6297686" y="2579972"/>
            <a:ext cx="561526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55320" imgH="203040" progId="Equation.DSMT4">
                    <p:embed/>
                  </p:oleObj>
                </mc:Choice>
                <mc:Fallback>
                  <p:oleObj name="Equation" r:id="rId12" imgW="355320" imgH="20304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F36407EF-54BA-42E3-8782-EE53ABD53FE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297686" y="2579972"/>
                          <a:ext cx="561526" cy="476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C2DE4671-C71F-4920-B648-BFEF6DD996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9047603"/>
                </p:ext>
              </p:extLst>
            </p:nvPr>
          </p:nvGraphicFramePr>
          <p:xfrm>
            <a:off x="7349162" y="2614799"/>
            <a:ext cx="657476" cy="4414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82400" imgH="203040" progId="Equation.DSMT4">
                    <p:embed/>
                  </p:oleObj>
                </mc:Choice>
                <mc:Fallback>
                  <p:oleObj name="Equation" r:id="rId6" imgW="482400" imgH="20304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1A9D1A1-A67C-4699-BC4A-97864B6CCF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349162" y="2614799"/>
                          <a:ext cx="657476" cy="4414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417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2"/>
          <p:cNvGraphicFramePr>
            <a:graphicFrameLocks noChangeAspect="1"/>
          </p:cNvGraphicFramePr>
          <p:nvPr/>
        </p:nvGraphicFramePr>
        <p:xfrm>
          <a:off x="2570189" y="291554"/>
          <a:ext cx="2566417" cy="1063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120" imgH="609480" progId="Equation.DSMT4">
                  <p:embed/>
                </p:oleObj>
              </mc:Choice>
              <mc:Fallback>
                <p:oleObj name="Equation" r:id="rId3" imgW="1473120" imgH="609480" progId="Equation.DSMT4">
                  <p:embed/>
                  <p:pic>
                    <p:nvPicPr>
                      <p:cNvPr id="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89" y="291554"/>
                        <a:ext cx="2566417" cy="1063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5666532" y="579587"/>
          <a:ext cx="1224136" cy="52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640" imgH="253800" progId="Equation.DSMT4">
                  <p:embed/>
                </p:oleObj>
              </mc:Choice>
              <mc:Fallback>
                <p:oleObj name="Equation" r:id="rId5" imgW="647640" imgH="253800" progId="Equation.DSMT4">
                  <p:embed/>
                  <p:pic>
                    <p:nvPicPr>
                      <p:cNvPr id="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6532" y="579587"/>
                        <a:ext cx="1224136" cy="52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226287" y="534978"/>
            <a:ext cx="1728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连续，则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409949" y="579586"/>
            <a:ext cx="25202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090801.</a:t>
            </a:r>
            <a:r>
              <a:rPr lang="zh-CN" altLang="en-US" sz="28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已知</a:t>
            </a:r>
            <a:r>
              <a:rPr lang="zh-CN" altLang="en-US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34485" y="5795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且</a:t>
            </a:r>
          </a:p>
        </p:txBody>
      </p:sp>
      <p:sp>
        <p:nvSpPr>
          <p:cNvPr id="8" name="矩形 7"/>
          <p:cNvSpPr/>
          <p:nvPr/>
        </p:nvSpPr>
        <p:spPr>
          <a:xfrm>
            <a:off x="6890669" y="57958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在</a:t>
            </a:r>
          </a:p>
        </p:txBody>
      </p:sp>
      <p:graphicFrame>
        <p:nvGraphicFramePr>
          <p:cNvPr id="339972" name="Object 19"/>
          <p:cNvGraphicFramePr>
            <a:graphicFrameLocks noChangeAspect="1"/>
          </p:cNvGraphicFramePr>
          <p:nvPr/>
        </p:nvGraphicFramePr>
        <p:xfrm>
          <a:off x="7466733" y="579587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68280" imgH="203040" progId="Equation.DSMT4">
                  <p:embed/>
                </p:oleObj>
              </mc:Choice>
              <mc:Fallback>
                <p:oleObj name="Equation" r:id="rId7" imgW="368280" imgH="203040" progId="Equation.DSMT4">
                  <p:embed/>
                  <p:pic>
                    <p:nvPicPr>
                      <p:cNvPr id="339972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733" y="579587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73" name="Object 19"/>
          <p:cNvGraphicFramePr>
            <a:graphicFrameLocks noChangeAspect="1"/>
          </p:cNvGraphicFramePr>
          <p:nvPr/>
        </p:nvGraphicFramePr>
        <p:xfrm>
          <a:off x="9801220" y="589577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280" imgH="203040" progId="Equation.DSMT4">
                  <p:embed/>
                </p:oleObj>
              </mc:Choice>
              <mc:Fallback>
                <p:oleObj name="Equation" r:id="rId9" imgW="368280" imgH="203040" progId="Equation.DSMT4">
                  <p:embed/>
                  <p:pic>
                    <p:nvPicPr>
                      <p:cNvPr id="33997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01220" y="589577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63462" y="1462983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是否为极值点？</a:t>
            </a: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67F3AC42-CB5D-40B5-8F8D-979B5A147888}"/>
              </a:ext>
            </a:extLst>
          </p:cNvPr>
          <p:cNvSpPr txBox="1">
            <a:spLocks/>
          </p:cNvSpPr>
          <p:nvPr/>
        </p:nvSpPr>
        <p:spPr>
          <a:xfrm>
            <a:off x="9408368" y="5877272"/>
            <a:ext cx="2160240" cy="533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zh-CN" altLang="en-US" kern="0" dirty="0"/>
              <a:t>极限与极值</a:t>
            </a:r>
          </a:p>
        </p:txBody>
      </p:sp>
      <p:graphicFrame>
        <p:nvGraphicFramePr>
          <p:cNvPr id="16" name="Object 2">
            <a:extLst>
              <a:ext uri="{FF2B5EF4-FFF2-40B4-BE49-F238E27FC236}">
                <a16:creationId xmlns:a16="http://schemas.microsoft.com/office/drawing/2014/main" id="{E577FFFA-3857-47D0-8770-6EF9BFDE31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9977" y="1949615"/>
          <a:ext cx="285591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38000" imgH="609480" progId="Equation.DSMT4">
                  <p:embed/>
                </p:oleObj>
              </mc:Choice>
              <mc:Fallback>
                <p:oleObj name="Equation" r:id="rId11" imgW="1638000" imgH="609480" progId="Equation.DSMT4">
                  <p:embed/>
                  <p:pic>
                    <p:nvPicPr>
                      <p:cNvPr id="16" name="Object 2">
                        <a:extLst>
                          <a:ext uri="{FF2B5EF4-FFF2-40B4-BE49-F238E27FC236}">
                            <a16:creationId xmlns:a16="http://schemas.microsoft.com/office/drawing/2014/main" id="{E577FFFA-3857-47D0-8770-6EF9BFDE31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977" y="1949615"/>
                        <a:ext cx="2855913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006E2930-0C21-42E7-A20D-B7D926E484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1228" y="2147558"/>
          <a:ext cx="1224136" cy="52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53800" progId="Equation.DSMT4">
                  <p:embed/>
                </p:oleObj>
              </mc:Choice>
              <mc:Fallback>
                <p:oleObj name="Equation" r:id="rId13" imgW="647640" imgH="253800" progId="Equation.DSMT4">
                  <p:embed/>
                  <p:pic>
                    <p:nvPicPr>
                      <p:cNvPr id="17" name="Object 3">
                        <a:extLst>
                          <a:ext uri="{FF2B5EF4-FFF2-40B4-BE49-F238E27FC236}">
                            <a16:creationId xmlns:a16="http://schemas.microsoft.com/office/drawing/2014/main" id="{006E2930-0C21-42E7-A20D-B7D926E484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1228" y="2147558"/>
                        <a:ext cx="1224136" cy="52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">
            <a:extLst>
              <a:ext uri="{FF2B5EF4-FFF2-40B4-BE49-F238E27FC236}">
                <a16:creationId xmlns:a16="http://schemas.microsoft.com/office/drawing/2014/main" id="{5B2D1B15-E8FC-4566-A4A5-46EA5B2D7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272" y="2105584"/>
            <a:ext cx="1728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连续，则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EC53BDE7-FCCC-470A-B4C5-A811EF641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2" y="2147557"/>
            <a:ext cx="25202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090802.</a:t>
            </a:r>
            <a:r>
              <a:rPr lang="zh-CN" altLang="en-US" sz="28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已知</a:t>
            </a:r>
            <a:r>
              <a:rPr lang="zh-CN" altLang="en-US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B66B559-2DD4-4727-882B-BB5A8CA2E873}"/>
              </a:ext>
            </a:extLst>
          </p:cNvPr>
          <p:cNvSpPr/>
          <p:nvPr/>
        </p:nvSpPr>
        <p:spPr>
          <a:xfrm>
            <a:off x="5476207" y="214755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且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01E7A6-529C-496C-9CB6-8CF541D6F579}"/>
              </a:ext>
            </a:extLst>
          </p:cNvPr>
          <p:cNvSpPr/>
          <p:nvPr/>
        </p:nvSpPr>
        <p:spPr>
          <a:xfrm>
            <a:off x="7195365" y="214755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在</a:t>
            </a:r>
          </a:p>
        </p:txBody>
      </p:sp>
      <p:graphicFrame>
        <p:nvGraphicFramePr>
          <p:cNvPr id="27" name="Object 19">
            <a:extLst>
              <a:ext uri="{FF2B5EF4-FFF2-40B4-BE49-F238E27FC236}">
                <a16:creationId xmlns:a16="http://schemas.microsoft.com/office/drawing/2014/main" id="{C043767F-578B-4A13-8ACC-CA0368CE8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1429" y="2147558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27" name="Object 19">
                        <a:extLst>
                          <a:ext uri="{FF2B5EF4-FFF2-40B4-BE49-F238E27FC236}">
                            <a16:creationId xmlns:a16="http://schemas.microsoft.com/office/drawing/2014/main" id="{C043767F-578B-4A13-8ACC-CA0368CE82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429" y="2147558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9">
            <a:extLst>
              <a:ext uri="{FF2B5EF4-FFF2-40B4-BE49-F238E27FC236}">
                <a16:creationId xmlns:a16="http://schemas.microsoft.com/office/drawing/2014/main" id="{A4E99987-AB9A-426C-ABC3-FC3A2DD7E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32494" y="2140200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28" name="Object 19">
                        <a:extLst>
                          <a:ext uri="{FF2B5EF4-FFF2-40B4-BE49-F238E27FC236}">
                            <a16:creationId xmlns:a16="http://schemas.microsoft.com/office/drawing/2014/main" id="{A4E99987-AB9A-426C-ABC3-FC3A2DD7EC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2494" y="2140200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5">
            <a:extLst>
              <a:ext uri="{FF2B5EF4-FFF2-40B4-BE49-F238E27FC236}">
                <a16:creationId xmlns:a16="http://schemas.microsoft.com/office/drawing/2014/main" id="{B6ECAEBD-CD4F-4C20-AF36-E7D6C0077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646" y="3007504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是否为极值点？</a:t>
            </a:r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0467ACB9-C6A6-4C2D-87F1-01817E1858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5478" y="3485339"/>
          <a:ext cx="2944813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88760" imgH="634680" progId="Equation.DSMT4">
                  <p:embed/>
                </p:oleObj>
              </mc:Choice>
              <mc:Fallback>
                <p:oleObj name="Equation" r:id="rId16" imgW="1688760" imgH="634680" progId="Equation.DSMT4">
                  <p:embed/>
                  <p:pic>
                    <p:nvPicPr>
                      <p:cNvPr id="30" name="Object 2">
                        <a:extLst>
                          <a:ext uri="{FF2B5EF4-FFF2-40B4-BE49-F238E27FC236}">
                            <a16:creationId xmlns:a16="http://schemas.microsoft.com/office/drawing/2014/main" id="{0467ACB9-C6A6-4C2D-87F1-01817E1858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78" y="3485339"/>
                        <a:ext cx="2944813" cy="1106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>
            <a:extLst>
              <a:ext uri="{FF2B5EF4-FFF2-40B4-BE49-F238E27FC236}">
                <a16:creationId xmlns:a16="http://schemas.microsoft.com/office/drawing/2014/main" id="{8797771C-5A4C-4097-98D7-CBDC10B6CB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1228" y="3705978"/>
          <a:ext cx="1224136" cy="52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53800" progId="Equation.DSMT4">
                  <p:embed/>
                </p:oleObj>
              </mc:Choice>
              <mc:Fallback>
                <p:oleObj name="Equation" r:id="rId13" imgW="647640" imgH="253800" progId="Equation.DSMT4">
                  <p:embed/>
                  <p:pic>
                    <p:nvPicPr>
                      <p:cNvPr id="31" name="Object 3">
                        <a:extLst>
                          <a:ext uri="{FF2B5EF4-FFF2-40B4-BE49-F238E27FC236}">
                            <a16:creationId xmlns:a16="http://schemas.microsoft.com/office/drawing/2014/main" id="{8797771C-5A4C-4097-98D7-CBDC10B6CB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1228" y="3705978"/>
                        <a:ext cx="1224136" cy="52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5">
            <a:extLst>
              <a:ext uri="{FF2B5EF4-FFF2-40B4-BE49-F238E27FC236}">
                <a16:creationId xmlns:a16="http://schemas.microsoft.com/office/drawing/2014/main" id="{1CB2395E-4BA8-4FA4-848F-F0E021554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290" y="3689789"/>
            <a:ext cx="1728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连续，则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1893A32A-82DE-4860-A62B-77AAF597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22" y="3705977"/>
            <a:ext cx="25202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090803.</a:t>
            </a:r>
            <a:r>
              <a:rPr lang="zh-CN" altLang="en-US" sz="28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已知</a:t>
            </a:r>
            <a:r>
              <a:rPr lang="zh-CN" altLang="en-US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C923420-F61B-4BE0-963B-3E41BFD8EF39}"/>
              </a:ext>
            </a:extLst>
          </p:cNvPr>
          <p:cNvSpPr/>
          <p:nvPr/>
        </p:nvSpPr>
        <p:spPr>
          <a:xfrm>
            <a:off x="5476207" y="370597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且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164BD36-B43E-4D63-B44D-3C7EF44B5A2A}"/>
              </a:ext>
            </a:extLst>
          </p:cNvPr>
          <p:cNvSpPr/>
          <p:nvPr/>
        </p:nvSpPr>
        <p:spPr>
          <a:xfrm>
            <a:off x="7195365" y="370597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在</a:t>
            </a:r>
          </a:p>
        </p:txBody>
      </p:sp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88CF4899-3F33-41BF-AAD0-55AF215DA5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1429" y="3705978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36" name="Object 19">
                        <a:extLst>
                          <a:ext uri="{FF2B5EF4-FFF2-40B4-BE49-F238E27FC236}">
                            <a16:creationId xmlns:a16="http://schemas.microsoft.com/office/drawing/2014/main" id="{88CF4899-3F33-41BF-AAD0-55AF215DA5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1429" y="3705978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9">
            <a:extLst>
              <a:ext uri="{FF2B5EF4-FFF2-40B4-BE49-F238E27FC236}">
                <a16:creationId xmlns:a16="http://schemas.microsoft.com/office/drawing/2014/main" id="{2FD6DC1F-07A9-4059-8DEF-72A3CD7DE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3466" y="3689790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37" name="Object 19">
                        <a:extLst>
                          <a:ext uri="{FF2B5EF4-FFF2-40B4-BE49-F238E27FC236}">
                            <a16:creationId xmlns:a16="http://schemas.microsoft.com/office/drawing/2014/main" id="{2FD6DC1F-07A9-4059-8DEF-72A3CD7DE2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3466" y="3689790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5">
            <a:extLst>
              <a:ext uri="{FF2B5EF4-FFF2-40B4-BE49-F238E27FC236}">
                <a16:creationId xmlns:a16="http://schemas.microsoft.com/office/drawing/2014/main" id="{D0665563-621D-4C8E-B1FC-0D7C2844F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884" y="4591827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是否为极值点？</a:t>
            </a:r>
          </a:p>
        </p:txBody>
      </p:sp>
      <p:graphicFrame>
        <p:nvGraphicFramePr>
          <p:cNvPr id="39" name="Object 2">
            <a:extLst>
              <a:ext uri="{FF2B5EF4-FFF2-40B4-BE49-F238E27FC236}">
                <a16:creationId xmlns:a16="http://schemas.microsoft.com/office/drawing/2014/main" id="{70F71D9D-FFDC-4358-BEEE-0B2D10E11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5920" y="5027682"/>
          <a:ext cx="28114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12800" imgH="609480" progId="Equation.DSMT4">
                  <p:embed/>
                </p:oleObj>
              </mc:Choice>
              <mc:Fallback>
                <p:oleObj name="Equation" r:id="rId18" imgW="1612800" imgH="609480" progId="Equation.DSMT4">
                  <p:embed/>
                  <p:pic>
                    <p:nvPicPr>
                      <p:cNvPr id="39" name="Object 2">
                        <a:extLst>
                          <a:ext uri="{FF2B5EF4-FFF2-40B4-BE49-F238E27FC236}">
                            <a16:creationId xmlns:a16="http://schemas.microsoft.com/office/drawing/2014/main" id="{70F71D9D-FFDC-4358-BEEE-0B2D10E11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5920" y="5027682"/>
                        <a:ext cx="2811463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>
            <a:extLst>
              <a:ext uri="{FF2B5EF4-FFF2-40B4-BE49-F238E27FC236}">
                <a16:creationId xmlns:a16="http://schemas.microsoft.com/office/drawing/2014/main" id="{4F0C2047-47A0-4237-98F9-F3474C5F76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4996" y="5226096"/>
          <a:ext cx="1224136" cy="52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53800" progId="Equation.DSMT4">
                  <p:embed/>
                </p:oleObj>
              </mc:Choice>
              <mc:Fallback>
                <p:oleObj name="Equation" r:id="rId13" imgW="647640" imgH="253800" progId="Equation.DSMT4">
                  <p:embed/>
                  <p:pic>
                    <p:nvPicPr>
                      <p:cNvPr id="40" name="Object 3">
                        <a:extLst>
                          <a:ext uri="{FF2B5EF4-FFF2-40B4-BE49-F238E27FC236}">
                            <a16:creationId xmlns:a16="http://schemas.microsoft.com/office/drawing/2014/main" id="{4F0C2047-47A0-4237-98F9-F3474C5F76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996" y="5226096"/>
                        <a:ext cx="1224136" cy="52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5">
            <a:extLst>
              <a:ext uri="{FF2B5EF4-FFF2-40B4-BE49-F238E27FC236}">
                <a16:creationId xmlns:a16="http://schemas.microsoft.com/office/drawing/2014/main" id="{02CE8EDA-7032-409C-8B02-12808DBE1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998" y="5149772"/>
            <a:ext cx="17281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连续，则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5D8F685D-F892-4672-9E62-CD99BBB54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90" y="5226095"/>
            <a:ext cx="25202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090804.</a:t>
            </a:r>
            <a:r>
              <a:rPr lang="zh-CN" altLang="en-US" sz="28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已知</a:t>
            </a:r>
            <a:r>
              <a:rPr lang="zh-CN" altLang="en-US" sz="2800" b="1" dirty="0">
                <a:solidFill>
                  <a:srgbClr val="6699CC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宋体" pitchFamily="2" charset="-122"/>
              <a:ea typeface="宋体" pitchFamily="2" charset="-122"/>
              <a:cs typeface="宋体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DD6CEF4-0ECF-4C6A-B7AC-F20EBF89FEC9}"/>
              </a:ext>
            </a:extLst>
          </p:cNvPr>
          <p:cNvSpPr/>
          <p:nvPr/>
        </p:nvSpPr>
        <p:spPr>
          <a:xfrm>
            <a:off x="5469975" y="522609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且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A79007-D6DE-4797-ACA1-19F0C917F86A}"/>
              </a:ext>
            </a:extLst>
          </p:cNvPr>
          <p:cNvSpPr/>
          <p:nvPr/>
        </p:nvSpPr>
        <p:spPr>
          <a:xfrm>
            <a:off x="7189133" y="522609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在</a:t>
            </a:r>
          </a:p>
        </p:txBody>
      </p:sp>
      <p:graphicFrame>
        <p:nvGraphicFramePr>
          <p:cNvPr id="45" name="Object 19">
            <a:extLst>
              <a:ext uri="{FF2B5EF4-FFF2-40B4-BE49-F238E27FC236}">
                <a16:creationId xmlns:a16="http://schemas.microsoft.com/office/drawing/2014/main" id="{F622A8C5-14A9-4DB8-9154-4A960470B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5197" y="5226096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45" name="Object 19">
                        <a:extLst>
                          <a:ext uri="{FF2B5EF4-FFF2-40B4-BE49-F238E27FC236}">
                            <a16:creationId xmlns:a16="http://schemas.microsoft.com/office/drawing/2014/main" id="{F622A8C5-14A9-4DB8-9154-4A960470B1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5197" y="5226096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9">
            <a:extLst>
              <a:ext uri="{FF2B5EF4-FFF2-40B4-BE49-F238E27FC236}">
                <a16:creationId xmlns:a16="http://schemas.microsoft.com/office/drawing/2014/main" id="{7435CAC5-120F-4049-9371-8AAEC10DA7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19174" y="5149773"/>
          <a:ext cx="9128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8280" imgH="203040" progId="Equation.DSMT4">
                  <p:embed/>
                </p:oleObj>
              </mc:Choice>
              <mc:Fallback>
                <p:oleObj name="Equation" r:id="rId15" imgW="368280" imgH="203040" progId="Equation.DSMT4">
                  <p:embed/>
                  <p:pic>
                    <p:nvPicPr>
                      <p:cNvPr id="46" name="Object 19">
                        <a:extLst>
                          <a:ext uri="{FF2B5EF4-FFF2-40B4-BE49-F238E27FC236}">
                            <a16:creationId xmlns:a16="http://schemas.microsoft.com/office/drawing/2014/main" id="{7435CAC5-120F-4049-9371-8AAEC10DA7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9174" y="5149773"/>
                        <a:ext cx="9128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5">
            <a:extLst>
              <a:ext uri="{FF2B5EF4-FFF2-40B4-BE49-F238E27FC236}">
                <a16:creationId xmlns:a16="http://schemas.microsoft.com/office/drawing/2014/main" id="{AE93969A-8263-478F-ACEE-322BAA093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743" y="6048243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cs typeface="宋体" charset="-122"/>
              </a:rPr>
              <a:t>是否为极值点？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47738" y="318937"/>
            <a:ext cx="7178675" cy="493713"/>
            <a:chOff x="399" y="391"/>
            <a:chExt cx="4522" cy="311"/>
          </a:xfrm>
        </p:grpSpPr>
        <p:sp>
          <p:nvSpPr>
            <p:cNvPr id="39967" name="Rectangle 3"/>
            <p:cNvSpPr>
              <a:spLocks noChangeArrowheads="1"/>
            </p:cNvSpPr>
            <p:nvPr/>
          </p:nvSpPr>
          <p:spPr bwMode="auto">
            <a:xfrm>
              <a:off x="399" y="392"/>
              <a:ext cx="485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kumimoji="1" lang="en-US" altLang="zh-CN" sz="2600" b="1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910" y="391"/>
              <a:ext cx="4011" cy="311"/>
              <a:chOff x="910" y="391"/>
              <a:chExt cx="4011" cy="311"/>
            </a:xfrm>
          </p:grpSpPr>
          <p:sp>
            <p:nvSpPr>
              <p:cNvPr id="39969" name="Rectangle 5"/>
              <p:cNvSpPr>
                <a:spLocks noChangeArrowheads="1"/>
              </p:cNvSpPr>
              <p:nvPr/>
            </p:nvSpPr>
            <p:spPr bwMode="auto">
              <a:xfrm>
                <a:off x="910" y="394"/>
                <a:ext cx="745" cy="3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600" b="1" dirty="0">
                    <a:latin typeface="Times New Roman" pitchFamily="18" charset="0"/>
                  </a:rPr>
                  <a:t>求函数</a:t>
                </a:r>
              </a:p>
            </p:txBody>
          </p:sp>
          <p:graphicFrame>
            <p:nvGraphicFramePr>
              <p:cNvPr id="39948" name="Object 6"/>
              <p:cNvGraphicFramePr>
                <a:graphicFrameLocks noChangeAspect="1"/>
              </p:cNvGraphicFramePr>
              <p:nvPr/>
            </p:nvGraphicFramePr>
            <p:xfrm>
              <a:off x="1565" y="391"/>
              <a:ext cx="2397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1803240" imgH="228600" progId="Equation.DSMT4">
                      <p:embed/>
                    </p:oleObj>
                  </mc:Choice>
                  <mc:Fallback>
                    <p:oleObj name="Equation" r:id="rId2" imgW="1803240" imgH="2286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5" y="391"/>
                            <a:ext cx="2397" cy="30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970" name="Rectangle 7"/>
              <p:cNvSpPr>
                <a:spLocks noChangeArrowheads="1"/>
              </p:cNvSpPr>
              <p:nvPr/>
            </p:nvSpPr>
            <p:spPr bwMode="auto">
              <a:xfrm>
                <a:off x="3921" y="391"/>
                <a:ext cx="1000" cy="3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sz="2600" b="1" dirty="0">
                    <a:latin typeface="Times New Roman" pitchFamily="18" charset="0"/>
                  </a:rPr>
                  <a:t>的极值</a:t>
                </a:r>
                <a:r>
                  <a:rPr kumimoji="1" lang="en-US" altLang="zh-CN" sz="2600" b="1" dirty="0">
                    <a:latin typeface="Times New Roman" pitchFamily="18" charset="0"/>
                  </a:rPr>
                  <a:t>.</a:t>
                </a:r>
              </a:p>
            </p:txBody>
          </p:sp>
        </p:grpSp>
      </p:grp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1040609" y="996081"/>
            <a:ext cx="847725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>
                <a:solidFill>
                  <a:srgbClr val="009999"/>
                </a:solidFill>
                <a:latin typeface="Times New Roman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1570833" y="1037356"/>
            <a:ext cx="2741612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第一步 求驻点；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643859" y="1594570"/>
            <a:ext cx="4078287" cy="1004887"/>
            <a:chOff x="703" y="1069"/>
            <a:chExt cx="2569" cy="633"/>
          </a:xfrm>
        </p:grpSpPr>
        <p:sp>
          <p:nvSpPr>
            <p:cNvPr id="39966" name="Text Box 11"/>
            <p:cNvSpPr txBox="1">
              <a:spLocks noChangeArrowheads="1"/>
            </p:cNvSpPr>
            <p:nvPr/>
          </p:nvSpPr>
          <p:spPr bwMode="auto">
            <a:xfrm>
              <a:off x="703" y="1253"/>
              <a:ext cx="1152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宋体" pitchFamily="2" charset="-122"/>
                </a:rPr>
                <a:t>解方程组</a:t>
              </a:r>
            </a:p>
          </p:txBody>
        </p:sp>
        <p:graphicFrame>
          <p:nvGraphicFramePr>
            <p:cNvPr id="39947" name="Object 12"/>
            <p:cNvGraphicFramePr>
              <a:graphicFrameLocks noChangeAspect="1"/>
            </p:cNvGraphicFramePr>
            <p:nvPr/>
          </p:nvGraphicFramePr>
          <p:xfrm>
            <a:off x="1581" y="1069"/>
            <a:ext cx="1691" cy="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58640" imgH="507960" progId="Equation.DSMT4">
                    <p:embed/>
                  </p:oleObj>
                </mc:Choice>
                <mc:Fallback>
                  <p:oleObj name="Equation" r:id="rId4" imgW="1358640" imgH="50796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1" y="1069"/>
                          <a:ext cx="1691" cy="6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820571" y="1767607"/>
            <a:ext cx="3535363" cy="720725"/>
            <a:chOff x="3334" y="1178"/>
            <a:chExt cx="2227" cy="454"/>
          </a:xfrm>
        </p:grpSpPr>
        <p:sp>
          <p:nvSpPr>
            <p:cNvPr id="39964" name="Text Box 14"/>
            <p:cNvSpPr txBox="1">
              <a:spLocks noChangeArrowheads="1"/>
            </p:cNvSpPr>
            <p:nvPr/>
          </p:nvSpPr>
          <p:spPr bwMode="auto">
            <a:xfrm>
              <a:off x="3334" y="1231"/>
              <a:ext cx="771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得驻点</a:t>
              </a:r>
            </a:p>
          </p:txBody>
        </p:sp>
        <p:graphicFrame>
          <p:nvGraphicFramePr>
            <p:cNvPr id="39945" name="Object 15"/>
            <p:cNvGraphicFramePr>
              <a:graphicFrameLocks noChangeAspect="1"/>
            </p:cNvGraphicFramePr>
            <p:nvPr/>
          </p:nvGraphicFramePr>
          <p:xfrm>
            <a:off x="4009" y="1279"/>
            <a:ext cx="664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71320" imgH="228600" progId="Equation.DSMT4">
                    <p:embed/>
                  </p:oleObj>
                </mc:Choice>
                <mc:Fallback>
                  <p:oleObj name="Equation" r:id="rId6" imgW="571320" imgH="2286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9" y="1279"/>
                          <a:ext cx="664" cy="2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5" name="Rectangle 16"/>
            <p:cNvSpPr>
              <a:spLocks noChangeArrowheads="1"/>
            </p:cNvSpPr>
            <p:nvPr/>
          </p:nvSpPr>
          <p:spPr bwMode="auto">
            <a:xfrm>
              <a:off x="4596" y="1238"/>
              <a:ext cx="325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及</a:t>
              </a:r>
            </a:p>
          </p:txBody>
        </p:sp>
        <p:graphicFrame>
          <p:nvGraphicFramePr>
            <p:cNvPr id="39946" name="Object 17"/>
            <p:cNvGraphicFramePr>
              <a:graphicFrameLocks noChangeAspect="1"/>
            </p:cNvGraphicFramePr>
            <p:nvPr/>
          </p:nvGraphicFramePr>
          <p:xfrm>
            <a:off x="4865" y="1178"/>
            <a:ext cx="696" cy="4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622080" imgH="406080" progId="Equation.DSMT4">
                    <p:embed/>
                  </p:oleObj>
                </mc:Choice>
                <mc:Fallback>
                  <p:oleObj name="Equation" r:id="rId8" imgW="622080" imgH="40608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" y="1178"/>
                          <a:ext cx="696" cy="4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930" name="Text Box 18"/>
          <p:cNvSpPr txBox="1">
            <a:spLocks noChangeArrowheads="1"/>
          </p:cNvSpPr>
          <p:nvPr/>
        </p:nvSpPr>
        <p:spPr bwMode="auto">
          <a:xfrm>
            <a:off x="1646239" y="2724152"/>
            <a:ext cx="25908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第二步  判别</a:t>
            </a:r>
            <a:r>
              <a:rPr kumimoji="1" lang="en-US" altLang="zh-CN" sz="2600" b="1" dirty="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.</a:t>
            </a:r>
            <a:endParaRPr kumimoji="1" lang="en-US" altLang="zh-CN" sz="2600" b="1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66931" name="Object 19"/>
          <p:cNvGraphicFramePr>
            <a:graphicFrameLocks noChangeAspect="1"/>
          </p:cNvGraphicFramePr>
          <p:nvPr/>
        </p:nvGraphicFramePr>
        <p:xfrm>
          <a:off x="2640014" y="3284538"/>
          <a:ext cx="59769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920680" imgH="241200" progId="Equation.DSMT4">
                  <p:embed/>
                </p:oleObj>
              </mc:Choice>
              <mc:Fallback>
                <p:oleObj name="Equation" r:id="rId10" imgW="2920680" imgH="241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4" y="3284538"/>
                        <a:ext cx="5976937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040609" y="4654553"/>
            <a:ext cx="7967663" cy="719137"/>
            <a:chOff x="612" y="3057"/>
            <a:chExt cx="5019" cy="453"/>
          </a:xfrm>
        </p:grpSpPr>
        <p:sp>
          <p:nvSpPr>
            <p:cNvPr id="39963" name="Text Box 21"/>
            <p:cNvSpPr txBox="1">
              <a:spLocks noChangeArrowheads="1"/>
            </p:cNvSpPr>
            <p:nvPr/>
          </p:nvSpPr>
          <p:spPr bwMode="auto">
            <a:xfrm>
              <a:off x="612" y="3118"/>
              <a:ext cx="1845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宋体" pitchFamily="2" charset="-122"/>
                </a:rPr>
                <a:t>在点      处</a:t>
              </a:r>
              <a:r>
                <a:rPr kumimoji="1" lang="en-US" altLang="zh-CN" sz="2600" b="1" dirty="0">
                  <a:latin typeface="宋体" pitchFamily="2" charset="-122"/>
                </a:rPr>
                <a:t>,</a:t>
              </a:r>
              <a:r>
                <a:rPr kumimoji="1" lang="zh-CN" altLang="en-US" sz="2600" b="1" dirty="0">
                  <a:latin typeface="宋体" pitchFamily="2" charset="-122"/>
                </a:rPr>
                <a:t>有</a:t>
              </a:r>
            </a:p>
          </p:txBody>
        </p:sp>
        <p:graphicFrame>
          <p:nvGraphicFramePr>
            <p:cNvPr id="39943" name="Object 22"/>
            <p:cNvGraphicFramePr>
              <a:graphicFrameLocks noChangeAspect="1"/>
            </p:cNvGraphicFramePr>
            <p:nvPr/>
          </p:nvGraphicFramePr>
          <p:xfrm>
            <a:off x="1090" y="3057"/>
            <a:ext cx="653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83920" imgH="406080" progId="Equation.DSMT4">
                    <p:embed/>
                  </p:oleObj>
                </mc:Choice>
                <mc:Fallback>
                  <p:oleObj name="Equation" r:id="rId12" imgW="583920" imgH="40608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0" y="3057"/>
                          <a:ext cx="653" cy="4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310188"/>
                </p:ext>
              </p:extLst>
            </p:nvPr>
          </p:nvGraphicFramePr>
          <p:xfrm>
            <a:off x="2226" y="3141"/>
            <a:ext cx="3405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2717640" imgH="228600" progId="Equation.DSMT4">
                    <p:embed/>
                  </p:oleObj>
                </mc:Choice>
                <mc:Fallback>
                  <p:oleObj name="Equation" r:id="rId14" imgW="2717640" imgH="2286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3141"/>
                          <a:ext cx="3405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6936" name="Rectangle 24"/>
          <p:cNvSpPr>
            <a:spLocks noChangeArrowheads="1"/>
          </p:cNvSpPr>
          <p:nvPr/>
        </p:nvSpPr>
        <p:spPr bwMode="auto">
          <a:xfrm>
            <a:off x="8939212" y="4767265"/>
            <a:ext cx="3252788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函数在这点取得极值</a:t>
            </a:r>
            <a:r>
              <a:rPr kumimoji="1" lang="en-US" altLang="zh-CN" sz="2600" b="1" dirty="0">
                <a:latin typeface="Times New Roman" pitchFamily="18" charset="0"/>
              </a:rPr>
              <a:t>.</a:t>
            </a:r>
          </a:p>
        </p:txBody>
      </p:sp>
      <p:sp>
        <p:nvSpPr>
          <p:cNvPr id="166937" name="Rectangle 25"/>
          <p:cNvSpPr>
            <a:spLocks noChangeArrowheads="1"/>
          </p:cNvSpPr>
          <p:nvPr/>
        </p:nvSpPr>
        <p:spPr bwMode="auto">
          <a:xfrm>
            <a:off x="7904168" y="3832226"/>
            <a:ext cx="3252788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函数在这点不取极值</a:t>
            </a:r>
            <a:r>
              <a:rPr kumimoji="1" lang="en-US" altLang="zh-CN" sz="2600" b="1" dirty="0">
                <a:latin typeface="Times New Roman" pitchFamily="18" charset="0"/>
              </a:rPr>
              <a:t>.</a:t>
            </a:r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045370" y="3832226"/>
            <a:ext cx="6678613" cy="514350"/>
            <a:chOff x="702" y="2432"/>
            <a:chExt cx="4207" cy="324"/>
          </a:xfrm>
        </p:grpSpPr>
        <p:sp>
          <p:nvSpPr>
            <p:cNvPr id="39962" name="Text Box 27"/>
            <p:cNvSpPr txBox="1">
              <a:spLocks noChangeArrowheads="1"/>
            </p:cNvSpPr>
            <p:nvPr/>
          </p:nvSpPr>
          <p:spPr bwMode="auto">
            <a:xfrm>
              <a:off x="702" y="2432"/>
              <a:ext cx="1845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宋体" pitchFamily="2" charset="-122"/>
                </a:rPr>
                <a:t>在点       处</a:t>
              </a:r>
              <a:r>
                <a:rPr kumimoji="1" lang="en-US" altLang="zh-CN" sz="2600" b="1" dirty="0">
                  <a:latin typeface="宋体" pitchFamily="2" charset="-122"/>
                </a:rPr>
                <a:t>,</a:t>
              </a:r>
              <a:r>
                <a:rPr kumimoji="1" lang="zh-CN" altLang="en-US" sz="2600" b="1" dirty="0">
                  <a:latin typeface="宋体" pitchFamily="2" charset="-122"/>
                </a:rPr>
                <a:t>有</a:t>
              </a:r>
            </a:p>
          </p:txBody>
        </p:sp>
        <p:graphicFrame>
          <p:nvGraphicFramePr>
            <p:cNvPr id="39941" name="Object 28"/>
            <p:cNvGraphicFramePr>
              <a:graphicFrameLocks noChangeAspect="1"/>
            </p:cNvGraphicFramePr>
            <p:nvPr/>
          </p:nvGraphicFramePr>
          <p:xfrm>
            <a:off x="1182" y="2470"/>
            <a:ext cx="716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571320" imgH="228600" progId="Equation.DSMT4">
                    <p:embed/>
                  </p:oleObj>
                </mc:Choice>
                <mc:Fallback>
                  <p:oleObj name="Equation" r:id="rId16" imgW="571320" imgH="2286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2" y="2470"/>
                          <a:ext cx="716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42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4360767"/>
                </p:ext>
              </p:extLst>
            </p:nvPr>
          </p:nvGraphicFramePr>
          <p:xfrm>
            <a:off x="2461" y="2467"/>
            <a:ext cx="244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654280" imgH="228600" progId="Equation.DSMT4">
                    <p:embed/>
                  </p:oleObj>
                </mc:Choice>
                <mc:Fallback>
                  <p:oleObj name="Equation" r:id="rId18" imgW="2654280" imgH="2286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2467"/>
                          <a:ext cx="2448" cy="2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2505078" y="5618171"/>
            <a:ext cx="5229225" cy="693738"/>
            <a:chOff x="702" y="3739"/>
            <a:chExt cx="3294" cy="437"/>
          </a:xfrm>
        </p:grpSpPr>
        <p:graphicFrame>
          <p:nvGraphicFramePr>
            <p:cNvPr id="39939" name="Object 31"/>
            <p:cNvGraphicFramePr>
              <a:graphicFrameLocks noChangeAspect="1"/>
            </p:cNvGraphicFramePr>
            <p:nvPr/>
          </p:nvGraphicFramePr>
          <p:xfrm>
            <a:off x="1018" y="3834"/>
            <a:ext cx="827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672840" imgH="203040" progId="Equation.DSMT4">
                    <p:embed/>
                  </p:oleObj>
                </mc:Choice>
                <mc:Fallback>
                  <p:oleObj name="Equation" r:id="rId20" imgW="672840" imgH="20304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8" y="3834"/>
                          <a:ext cx="827" cy="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60" name="Rectangle 32"/>
            <p:cNvSpPr>
              <a:spLocks noChangeArrowheads="1"/>
            </p:cNvSpPr>
            <p:nvPr/>
          </p:nvSpPr>
          <p:spPr bwMode="auto">
            <a:xfrm>
              <a:off x="702" y="3776"/>
              <a:ext cx="325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又</a:t>
              </a:r>
            </a:p>
          </p:txBody>
        </p:sp>
        <p:sp>
          <p:nvSpPr>
            <p:cNvPr id="39961" name="Text Box 33"/>
            <p:cNvSpPr txBox="1">
              <a:spLocks noChangeArrowheads="1"/>
            </p:cNvSpPr>
            <p:nvPr/>
          </p:nvSpPr>
          <p:spPr bwMode="auto">
            <a:xfrm>
              <a:off x="2796" y="3800"/>
              <a:ext cx="1200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宋体" pitchFamily="2" charset="-122"/>
                </a:rPr>
                <a:t>为极小值</a:t>
              </a:r>
              <a:r>
                <a:rPr kumimoji="1" lang="en-US" altLang="zh-CN" sz="2600" b="1">
                  <a:latin typeface="宋体" pitchFamily="2" charset="-122"/>
                </a:rPr>
                <a:t>.</a:t>
              </a:r>
            </a:p>
          </p:txBody>
        </p:sp>
        <p:graphicFrame>
          <p:nvGraphicFramePr>
            <p:cNvPr id="39940" name="Object 34"/>
            <p:cNvGraphicFramePr>
              <a:graphicFrameLocks noChangeAspect="1"/>
            </p:cNvGraphicFramePr>
            <p:nvPr/>
          </p:nvGraphicFramePr>
          <p:xfrm>
            <a:off x="1882" y="3739"/>
            <a:ext cx="984" cy="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914400" imgH="406080" progId="Equation.DSMT4">
                    <p:embed/>
                  </p:oleObj>
                </mc:Choice>
                <mc:Fallback>
                  <p:oleObj name="Equation" r:id="rId22" imgW="914400" imgH="40608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739"/>
                          <a:ext cx="984" cy="4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20" grpId="0"/>
      <p:bldP spid="166921" grpId="0"/>
      <p:bldP spid="166930" grpId="0" autoUpdateAnimBg="0"/>
      <p:bldP spid="166936" grpId="0"/>
      <p:bldP spid="1669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-168696" y="1121706"/>
            <a:ext cx="12169353" cy="43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en-US" altLang="zh-CN" sz="2600" b="1" dirty="0">
                <a:latin typeface="宋体" pitchFamily="2" charset="-122"/>
              </a:rPr>
              <a:t>    </a:t>
            </a:r>
            <a:r>
              <a:rPr kumimoji="1" lang="zh-CN" altLang="en-US" sz="2600" b="1" dirty="0">
                <a:latin typeface="宋体" pitchFamily="2" charset="-122"/>
              </a:rPr>
              <a:t>如果</a:t>
            </a:r>
            <a:r>
              <a:rPr kumimoji="1" lang="en-US" altLang="zh-CN" sz="2600" b="1" i="1" dirty="0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</a:rPr>
              <a:t>,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宋体" pitchFamily="2" charset="-122"/>
              </a:rPr>
              <a:t>在有界闭区域</a:t>
            </a:r>
            <a:r>
              <a:rPr kumimoji="1" lang="en-US" altLang="zh-CN" sz="2600" b="1" i="1" dirty="0">
                <a:latin typeface="Times New Roman" pitchFamily="18" charset="0"/>
              </a:rPr>
              <a:t>D</a:t>
            </a:r>
            <a:r>
              <a:rPr kumimoji="1" lang="zh-CN" altLang="en-US" sz="2600" b="1" dirty="0">
                <a:latin typeface="宋体" pitchFamily="2" charset="-122"/>
              </a:rPr>
              <a:t>上连续</a:t>
            </a:r>
            <a:r>
              <a:rPr kumimoji="1" lang="en-US" altLang="zh-CN" sz="2600" b="1" dirty="0">
                <a:latin typeface="宋体" pitchFamily="2" charset="-122"/>
              </a:rPr>
              <a:t>, </a:t>
            </a:r>
            <a:r>
              <a:rPr kumimoji="1" lang="zh-CN" altLang="en-US" sz="2600" b="1" dirty="0">
                <a:latin typeface="宋体" pitchFamily="2" charset="-122"/>
              </a:rPr>
              <a:t>则</a:t>
            </a:r>
            <a:r>
              <a:rPr kumimoji="1" lang="en-US" altLang="zh-CN" sz="2600" b="1" i="1" dirty="0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Times New Roman" pitchFamily="18" charset="0"/>
              </a:rPr>
              <a:t>,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zh-CN" altLang="en-US" sz="2600" b="1" dirty="0">
                <a:latin typeface="宋体" pitchFamily="2" charset="-122"/>
              </a:rPr>
              <a:t>在</a:t>
            </a:r>
            <a:r>
              <a:rPr kumimoji="1" lang="en-US" altLang="zh-CN" sz="2600" b="1" i="1" dirty="0">
                <a:latin typeface="Times New Roman" pitchFamily="18" charset="0"/>
              </a:rPr>
              <a:t>D</a:t>
            </a:r>
            <a:r>
              <a:rPr kumimoji="1" lang="zh-CN" altLang="en-US" sz="2600" b="1" dirty="0">
                <a:latin typeface="宋体" pitchFamily="2" charset="-122"/>
              </a:rPr>
              <a:t>上必定能取得最大值和最小值</a:t>
            </a:r>
            <a:r>
              <a:rPr kumimoji="1" lang="en-US" altLang="zh-CN" sz="2600" b="1" dirty="0">
                <a:latin typeface="宋体" pitchFamily="2" charset="-122"/>
              </a:rPr>
              <a:t>.  </a:t>
            </a:r>
          </a:p>
        </p:txBody>
      </p:sp>
      <p:sp>
        <p:nvSpPr>
          <p:cNvPr id="167939" name="Text Box 3"/>
          <p:cNvSpPr txBox="1">
            <a:spLocks noChangeArrowheads="1"/>
          </p:cNvSpPr>
          <p:nvPr/>
        </p:nvSpPr>
        <p:spPr bwMode="auto">
          <a:xfrm>
            <a:off x="1559496" y="2708920"/>
            <a:ext cx="4679950" cy="43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en-US" altLang="zh-CN" sz="26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600" dirty="0">
                <a:latin typeface="Times New Roman" pitchFamily="18" charset="0"/>
                <a:ea typeface="楷体_GB2312" pitchFamily="49" charset="-122"/>
              </a:rPr>
              <a:t>最值点可能在哪里发生？</a:t>
            </a:r>
          </a:p>
        </p:txBody>
      </p:sp>
      <p:sp>
        <p:nvSpPr>
          <p:cNvPr id="40966" name="Text Box 4"/>
          <p:cNvSpPr txBox="1">
            <a:spLocks noChangeArrowheads="1"/>
          </p:cNvSpPr>
          <p:nvPr/>
        </p:nvSpPr>
        <p:spPr bwMode="auto">
          <a:xfrm>
            <a:off x="111125" y="219150"/>
            <a:ext cx="45370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latin typeface="宋体" pitchFamily="2" charset="-122"/>
              </a:rPr>
              <a:t>二、多元函数的最值 </a:t>
            </a:r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2062734" y="3951933"/>
            <a:ext cx="3170237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  <a:cs typeface="Times New Roman" pitchFamily="18" charset="0"/>
              </a:rPr>
              <a:t>取得最值的点可能有</a:t>
            </a:r>
            <a:endParaRPr kumimoji="1" lang="zh-CN" altLang="en-US" sz="2600" b="1" dirty="0">
              <a:latin typeface="Times New Roman" pitchFamily="18" charset="0"/>
            </a:endParaRP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1559496" y="3404245"/>
            <a:ext cx="9366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答：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63121" y="3691583"/>
            <a:ext cx="1584325" cy="1033462"/>
            <a:chOff x="2699" y="1917"/>
            <a:chExt cx="998" cy="651"/>
          </a:xfrm>
        </p:grpSpPr>
        <p:sp>
          <p:nvSpPr>
            <p:cNvPr id="40982" name="AutoShape 8"/>
            <p:cNvSpPr>
              <a:spLocks/>
            </p:cNvSpPr>
            <p:nvPr/>
          </p:nvSpPr>
          <p:spPr bwMode="auto">
            <a:xfrm>
              <a:off x="2699" y="1997"/>
              <a:ext cx="136" cy="545"/>
            </a:xfrm>
            <a:prstGeom prst="leftBrace">
              <a:avLst>
                <a:gd name="adj1" fmla="val 33395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latin typeface="Times New Roman" pitchFamily="18" charset="0"/>
              </a:endParaRPr>
            </a:p>
          </p:txBody>
        </p:sp>
        <p:sp>
          <p:nvSpPr>
            <p:cNvPr id="40983" name="Text Box 9"/>
            <p:cNvSpPr txBox="1">
              <a:spLocks noChangeArrowheads="1"/>
            </p:cNvSpPr>
            <p:nvPr/>
          </p:nvSpPr>
          <p:spPr bwMode="auto">
            <a:xfrm>
              <a:off x="2835" y="1917"/>
              <a:ext cx="862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内    点</a:t>
              </a:r>
            </a:p>
          </p:txBody>
        </p:sp>
        <p:sp>
          <p:nvSpPr>
            <p:cNvPr id="40984" name="Text Box 10"/>
            <p:cNvSpPr txBox="1">
              <a:spLocks noChangeArrowheads="1"/>
            </p:cNvSpPr>
            <p:nvPr/>
          </p:nvSpPr>
          <p:spPr bwMode="auto">
            <a:xfrm>
              <a:off x="2834" y="2260"/>
              <a:ext cx="862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边界点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6599808" y="3437583"/>
            <a:ext cx="3313112" cy="1001712"/>
            <a:chOff x="3515" y="1757"/>
            <a:chExt cx="2087" cy="631"/>
          </a:xfrm>
        </p:grpSpPr>
        <p:sp>
          <p:nvSpPr>
            <p:cNvPr id="40979" name="AutoShape 12"/>
            <p:cNvSpPr>
              <a:spLocks/>
            </p:cNvSpPr>
            <p:nvPr/>
          </p:nvSpPr>
          <p:spPr bwMode="auto">
            <a:xfrm>
              <a:off x="3515" y="1797"/>
              <a:ext cx="136" cy="545"/>
            </a:xfrm>
            <a:prstGeom prst="leftBrace">
              <a:avLst>
                <a:gd name="adj1" fmla="val 33395"/>
                <a:gd name="adj2" fmla="val 50000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latin typeface="Times New Roman" pitchFamily="18" charset="0"/>
              </a:endParaRPr>
            </a:p>
          </p:txBody>
        </p:sp>
        <p:sp>
          <p:nvSpPr>
            <p:cNvPr id="40980" name="Text Box 13"/>
            <p:cNvSpPr txBox="1">
              <a:spLocks noChangeArrowheads="1"/>
            </p:cNvSpPr>
            <p:nvPr/>
          </p:nvSpPr>
          <p:spPr bwMode="auto">
            <a:xfrm>
              <a:off x="3651" y="1757"/>
              <a:ext cx="862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驻     点</a:t>
              </a:r>
            </a:p>
          </p:txBody>
        </p:sp>
        <p:sp>
          <p:nvSpPr>
            <p:cNvPr id="40981" name="Text Box 14"/>
            <p:cNvSpPr txBox="1">
              <a:spLocks noChangeArrowheads="1"/>
            </p:cNvSpPr>
            <p:nvPr/>
          </p:nvSpPr>
          <p:spPr bwMode="auto">
            <a:xfrm>
              <a:off x="3642" y="2080"/>
              <a:ext cx="1960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偏导数不存在的点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7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8" grpId="0" build="p" autoUpdateAnimBg="0"/>
      <p:bldP spid="167939" grpId="0" build="p" autoUpdateAnimBg="0"/>
      <p:bldP spid="167941" grpId="0"/>
      <p:bldP spid="1679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1344" y="253791"/>
            <a:ext cx="4953000" cy="914400"/>
          </a:xfrm>
          <a:noFill/>
          <a:ln/>
        </p:spPr>
        <p:txBody>
          <a:bodyPr/>
          <a:lstStyle/>
          <a:p>
            <a:pPr algn="l"/>
            <a:r>
              <a:rPr lang="zh-CN" altLang="en-US" sz="3200" b="1" dirty="0">
                <a:latin typeface="楷体_GB2312" pitchFamily="49" charset="-122"/>
                <a:ea typeface="楷体_GB2312" pitchFamily="49" charset="-122"/>
              </a:rPr>
              <a:t>二元函数的泰勒公式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2133600" y="1447801"/>
            <a:ext cx="1606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ea typeface="楷体_GB2312" pitchFamily="49" charset="-122"/>
              </a:rPr>
              <a:t>一元函数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78942"/>
              </p:ext>
            </p:extLst>
          </p:nvPr>
        </p:nvGraphicFramePr>
        <p:xfrm>
          <a:off x="3695552" y="1526779"/>
          <a:ext cx="720874" cy="427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720" imgH="203040" progId="Equation.DSMT4">
                  <p:embed/>
                </p:oleObj>
              </mc:Choice>
              <mc:Fallback>
                <p:oleObj name="Equation" r:id="rId2" imgW="342720" imgH="203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552" y="1526779"/>
                        <a:ext cx="720874" cy="427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4416426" y="1462088"/>
            <a:ext cx="20605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ea typeface="楷体_GB2312" pitchFamily="49" charset="-122"/>
              </a:rPr>
              <a:t>的泰勒公式</a:t>
            </a:r>
            <a:r>
              <a:rPr kumimoji="1" lang="en-US" altLang="zh-CN" sz="2800">
                <a:ea typeface="楷体_GB2312" pitchFamily="49" charset="-122"/>
              </a:rPr>
              <a:t>:</a:t>
            </a:r>
          </a:p>
        </p:txBody>
      </p:sp>
      <p:graphicFrame>
        <p:nvGraphicFramePr>
          <p:cNvPr id="225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71786"/>
              </p:ext>
            </p:extLst>
          </p:nvPr>
        </p:nvGraphicFramePr>
        <p:xfrm>
          <a:off x="2115297" y="1953964"/>
          <a:ext cx="570155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92080" imgH="431640" progId="Equation.DSMT4">
                  <p:embed/>
                </p:oleObj>
              </mc:Choice>
              <mc:Fallback>
                <p:oleObj name="Equation" r:id="rId4" imgW="269208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5297" y="1953964"/>
                        <a:ext cx="5701553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65010"/>
              </p:ext>
            </p:extLst>
          </p:nvPr>
        </p:nvGraphicFramePr>
        <p:xfrm>
          <a:off x="4486275" y="2852797"/>
          <a:ext cx="1825749" cy="1026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520" imgH="457200" progId="Equation.DSMT4">
                  <p:embed/>
                </p:oleObj>
              </mc:Choice>
              <mc:Fallback>
                <p:oleObj name="Equation" r:id="rId6" imgW="81252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2852797"/>
                        <a:ext cx="1825749" cy="10269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893794"/>
              </p:ext>
            </p:extLst>
          </p:nvPr>
        </p:nvGraphicFramePr>
        <p:xfrm>
          <a:off x="6507502" y="2826544"/>
          <a:ext cx="281583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7120" imgH="457200" progId="Equation.DSMT4">
                  <p:embed/>
                </p:oleObj>
              </mc:Choice>
              <mc:Fallback>
                <p:oleObj name="Equation" r:id="rId8" imgW="1257120" imgH="457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502" y="2826544"/>
                        <a:ext cx="2815830" cy="1023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415317"/>
              </p:ext>
            </p:extLst>
          </p:nvPr>
        </p:nvGraphicFramePr>
        <p:xfrm>
          <a:off x="8686800" y="3962400"/>
          <a:ext cx="1524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3880" imgH="406080" progId="Equation.3">
                  <p:embed/>
                </p:oleObj>
              </mc:Choice>
              <mc:Fallback>
                <p:oleObj name="Equation" r:id="rId10" imgW="1523880" imgH="4060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6800" y="3962400"/>
                        <a:ext cx="1524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038600" y="4205288"/>
            <a:ext cx="895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ea typeface="楷体_GB2312" pitchFamily="49" charset="-122"/>
              </a:rPr>
              <a:t>推广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825750" y="5195888"/>
            <a:ext cx="3117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ea typeface="楷体_GB2312" pitchFamily="49" charset="-122"/>
              </a:rPr>
              <a:t>多元函数泰勒公式 </a:t>
            </a:r>
          </a:p>
        </p:txBody>
      </p:sp>
      <p:sp>
        <p:nvSpPr>
          <p:cNvPr id="22540" name="AutoShape 12"/>
          <p:cNvSpPr>
            <a:spLocks noChangeArrowheads="1"/>
          </p:cNvSpPr>
          <p:nvPr/>
        </p:nvSpPr>
        <p:spPr bwMode="auto">
          <a:xfrm rot="5400000">
            <a:off x="3338513" y="4405313"/>
            <a:ext cx="1219200" cy="180975"/>
          </a:xfrm>
          <a:prstGeom prst="rightArrow">
            <a:avLst>
              <a:gd name="adj1" fmla="val 50000"/>
              <a:gd name="adj2" fmla="val 168421"/>
            </a:avLst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 autoUpdateAnimBg="0"/>
      <p:bldP spid="22533" grpId="0" build="p" autoUpdateAnimBg="0" advAuto="0"/>
      <p:bldP spid="22538" grpId="0" build="p" autoUpdateAnimBg="0"/>
      <p:bldP spid="22539" grpId="0" build="p" autoUpdateAnimBg="0" advAuto="0"/>
      <p:bldP spid="225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303213"/>
            <a:ext cx="8640960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在有界闭区域上连续的二元函数，在区域内唯一的极值点是否一定是最值点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0770AE-F829-471A-AE3F-84B3D8E58E6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253418" y="2072979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FB4F91-4EC4-414F-84AD-A2F67A7438DD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253418" y="2867746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E2C9D8E-AFDD-4290-BF8D-B0FE9766AC6B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253418" y="3634113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EE4AA801-3586-45CD-A8B2-A690E12C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736" y="1988840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是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9D4F0DA-73DF-4DEB-9051-9D4924BB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735" y="2799017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不是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2BD2919F-E4E0-4B82-A71E-D4F83E50D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735" y="3575335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不知道</a:t>
            </a:r>
          </a:p>
        </p:txBody>
      </p:sp>
    </p:spTree>
    <p:extLst>
      <p:ext uri="{BB962C8B-B14F-4D97-AF65-F5344CB8AC3E}">
        <p14:creationId xmlns:p14="http://schemas.microsoft.com/office/powerpoint/2010/main" val="410919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303213"/>
            <a:ext cx="8640960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在有界闭区域上连续的二元函数，在区域内唯一的极值点是否一定是最值点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0770AE-F829-471A-AE3F-84B3D8E58E60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165186" y="2000971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FB4F91-4EC4-414F-84AD-A2F67A7438DD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165186" y="2795738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E2C9D8E-AFDD-4290-BF8D-B0FE9766AC6B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165186" y="3562105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EE4AA801-3586-45CD-A8B2-A690E12C7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1916832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是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9D4F0DA-73DF-4DEB-9051-9D4924BB6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3" y="2727009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不是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2BD2919F-E4E0-4B82-A71E-D4F83E50D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3" y="3503327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不知道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30B89E-1D74-4159-A9A7-590DD382B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916832"/>
            <a:ext cx="66579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303213"/>
            <a:ext cx="8640960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在有界闭区域上连续的二元函数，在区域内唯一的极值点是否一定是最值点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9452017-340A-497C-8918-C5EA412587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072912"/>
              </p:ext>
            </p:extLst>
          </p:nvPr>
        </p:nvGraphicFramePr>
        <p:xfrm>
          <a:off x="3478213" y="2211388"/>
          <a:ext cx="40846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8760" imgH="228600" progId="Equation.DSMT4">
                  <p:embed/>
                </p:oleObj>
              </mc:Choice>
              <mc:Fallback>
                <p:oleObj name="Equation" r:id="rId2" imgW="168876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75395E6-DE0D-45C2-9BA1-A72D4444D1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8213" y="2211388"/>
                        <a:ext cx="4084637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0BFBAD2-D738-4A16-B931-6554E2C9DD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523711"/>
              </p:ext>
            </p:extLst>
          </p:nvPr>
        </p:nvGraphicFramePr>
        <p:xfrm>
          <a:off x="2846834" y="3285506"/>
          <a:ext cx="135255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228600" progId="Equation.DSMT4">
                  <p:embed/>
                </p:oleObj>
              </mc:Choice>
              <mc:Fallback>
                <p:oleObj name="Equation" r:id="rId4" imgW="54576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1366123-6014-4290-BE1D-FA8B31C3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6834" y="3285506"/>
                        <a:ext cx="1352550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">
            <a:extLst>
              <a:ext uri="{FF2B5EF4-FFF2-40B4-BE49-F238E27FC236}">
                <a16:creationId xmlns:a16="http://schemas.microsoft.com/office/drawing/2014/main" id="{71BD5212-C930-4E58-91E6-CF6FFB5EE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92" y="3293686"/>
            <a:ext cx="5112568" cy="44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dirty="0">
                <a:latin typeface="Symbol" pitchFamily="18" charset="2"/>
              </a:rPr>
              <a:t>是极小值点，但不是最小值点。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5193EB7-1B3F-4C91-B510-386E06032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06" y="2216511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例如</a:t>
            </a:r>
            <a:endParaRPr kumimoji="1" lang="en-US" altLang="zh-CN" sz="2600" b="1" dirty="0"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135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8" name="Text Box 2"/>
          <p:cNvSpPr txBox="1">
            <a:spLocks noChangeArrowheads="1"/>
          </p:cNvSpPr>
          <p:nvPr/>
        </p:nvSpPr>
        <p:spPr bwMode="auto">
          <a:xfrm>
            <a:off x="479376" y="303213"/>
            <a:ext cx="10729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</a:t>
            </a:r>
            <a:r>
              <a:rPr kumimoji="1" lang="zh-CN" altLang="en-US" sz="2600" b="1" dirty="0">
                <a:latin typeface="Symbol" pitchFamily="18" charset="2"/>
              </a:rPr>
              <a:t>证明在具有已知周长为</a:t>
            </a:r>
            <a:r>
              <a:rPr kumimoji="1" lang="en-US" altLang="zh-CN" sz="2600" b="1" dirty="0">
                <a:latin typeface="Symbol" pitchFamily="18" charset="2"/>
              </a:rPr>
              <a:t>2</a:t>
            </a:r>
            <a:r>
              <a:rPr kumimoji="1" lang="en-US" altLang="zh-CN" sz="2600" b="1" i="1" dirty="0">
                <a:latin typeface="Times New Roman" pitchFamily="18" charset="0"/>
              </a:rPr>
              <a:t>p</a:t>
            </a:r>
            <a:r>
              <a:rPr kumimoji="1" lang="zh-CN" altLang="en-US" sz="2600" b="1" dirty="0">
                <a:latin typeface="Symbol" pitchFamily="18" charset="2"/>
              </a:rPr>
              <a:t>的三角形中，等边三角形的面积最大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</a:p>
        </p:txBody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1304836" y="977839"/>
            <a:ext cx="10810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>
                <a:solidFill>
                  <a:srgbClr val="009999"/>
                </a:solidFill>
                <a:latin typeface="Symbol" pitchFamily="18" charset="2"/>
                <a:ea typeface="楷体_GB2312" pitchFamily="49" charset="-122"/>
              </a:rPr>
              <a:t>证：</a:t>
            </a:r>
          </a:p>
        </p:txBody>
      </p:sp>
      <p:graphicFrame>
        <p:nvGraphicFramePr>
          <p:cNvPr id="168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131685"/>
              </p:ext>
            </p:extLst>
          </p:nvPr>
        </p:nvGraphicFramePr>
        <p:xfrm>
          <a:off x="2816137" y="1501715"/>
          <a:ext cx="43211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6100" imgH="228600" progId="Equation.DSMT4">
                  <p:embed/>
                </p:oleObj>
              </mc:Choice>
              <mc:Fallback>
                <p:oleObj name="Equation" r:id="rId2" imgW="18161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137" y="1501715"/>
                        <a:ext cx="432117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60375" y="2077977"/>
            <a:ext cx="7705725" cy="519113"/>
            <a:chOff x="249" y="1570"/>
            <a:chExt cx="4854" cy="327"/>
          </a:xfrm>
        </p:grpSpPr>
        <p:sp>
          <p:nvSpPr>
            <p:cNvPr id="42016" name="Text Box 6"/>
            <p:cNvSpPr txBox="1">
              <a:spLocks noChangeArrowheads="1"/>
            </p:cNvSpPr>
            <p:nvPr/>
          </p:nvSpPr>
          <p:spPr bwMode="auto">
            <a:xfrm>
              <a:off x="249" y="1570"/>
              <a:ext cx="1769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由所给条件可知</a:t>
              </a:r>
            </a:p>
          </p:txBody>
        </p:sp>
        <p:graphicFrame>
          <p:nvGraphicFramePr>
            <p:cNvPr id="41997" name="Object 7"/>
            <p:cNvGraphicFramePr>
              <a:graphicFrameLocks noChangeAspect="1"/>
            </p:cNvGraphicFramePr>
            <p:nvPr/>
          </p:nvGraphicFramePr>
          <p:xfrm>
            <a:off x="1882" y="1583"/>
            <a:ext cx="3221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057400" imgH="203040" progId="Equation.DSMT4">
                    <p:embed/>
                  </p:oleObj>
                </mc:Choice>
                <mc:Fallback>
                  <p:oleObj name="Equation" r:id="rId4" imgW="2057400" imgH="20304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583"/>
                          <a:ext cx="3221" cy="3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160374" y="2727265"/>
            <a:ext cx="7123112" cy="549275"/>
            <a:chOff x="249" y="2432"/>
            <a:chExt cx="4487" cy="346"/>
          </a:xfrm>
        </p:grpSpPr>
        <p:sp>
          <p:nvSpPr>
            <p:cNvPr id="42015" name="Text Box 9"/>
            <p:cNvSpPr txBox="1">
              <a:spLocks noChangeArrowheads="1"/>
            </p:cNvSpPr>
            <p:nvPr/>
          </p:nvSpPr>
          <p:spPr bwMode="auto">
            <a:xfrm>
              <a:off x="249" y="2432"/>
              <a:ext cx="1769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则</a:t>
              </a:r>
            </a:p>
          </p:txBody>
        </p:sp>
        <p:graphicFrame>
          <p:nvGraphicFramePr>
            <p:cNvPr id="41996" name="Object 10"/>
            <p:cNvGraphicFramePr>
              <a:graphicFrameLocks noChangeAspect="1"/>
            </p:cNvGraphicFramePr>
            <p:nvPr/>
          </p:nvGraphicFramePr>
          <p:xfrm>
            <a:off x="567" y="2432"/>
            <a:ext cx="4169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781000" imgH="228600" progId="Equation.DSMT4">
                    <p:embed/>
                  </p:oleObj>
                </mc:Choice>
                <mc:Fallback>
                  <p:oleObj name="Equation" r:id="rId6" imgW="2781000" imgH="228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432"/>
                          <a:ext cx="4169" cy="3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873037" y="3403540"/>
            <a:ext cx="7775575" cy="1679575"/>
            <a:chOff x="204" y="2387"/>
            <a:chExt cx="4898" cy="1058"/>
          </a:xfrm>
        </p:grpSpPr>
        <p:sp>
          <p:nvSpPr>
            <p:cNvPr id="42014" name="Text Box 12"/>
            <p:cNvSpPr txBox="1">
              <a:spLocks noChangeArrowheads="1"/>
            </p:cNvSpPr>
            <p:nvPr/>
          </p:nvSpPr>
          <p:spPr bwMode="auto">
            <a:xfrm>
              <a:off x="204" y="2387"/>
              <a:ext cx="4898" cy="10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solidFill>
                    <a:srgbClr val="808080"/>
                  </a:solidFill>
                  <a:latin typeface="Times New Roman" pitchFamily="18" charset="0"/>
                  <a:cs typeface="Times New Roman" pitchFamily="18" charset="0"/>
                </a:rPr>
                <a:t>        </a:t>
              </a:r>
              <a:r>
                <a:rPr kumimoji="1" lang="zh-CN" altLang="en-US" sz="2600" b="1" dirty="0">
                  <a:latin typeface="Times New Roman" pitchFamily="18" charset="0"/>
                  <a:cs typeface="Times New Roman" pitchFamily="18" charset="0"/>
                </a:rPr>
                <a:t>于是问题就化成求二元函数               在区域</a:t>
              </a: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2600" b="1" dirty="0">
                <a:latin typeface="Times New Roman" pitchFamily="18" charset="0"/>
                <a:cs typeface="Times New Roman" pitchFamily="18" charset="0"/>
              </a:endParaRPr>
            </a:p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  <a:cs typeface="Times New Roman" pitchFamily="18" charset="0"/>
                </a:rPr>
                <a:t>上的最大值</a:t>
              </a:r>
              <a:r>
                <a:rPr kumimoji="1" lang="en-US" altLang="zh-CN" sz="2600" b="1" dirty="0">
                  <a:latin typeface="Times New Roman" pitchFamily="18" charset="0"/>
                  <a:cs typeface="Times New Roman" pitchFamily="18" charset="0"/>
                </a:rPr>
                <a:t>.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41994" name="Object 13"/>
            <p:cNvGraphicFramePr>
              <a:graphicFrameLocks noChangeAspect="1"/>
            </p:cNvGraphicFramePr>
            <p:nvPr/>
          </p:nvGraphicFramePr>
          <p:xfrm>
            <a:off x="3230" y="2423"/>
            <a:ext cx="693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20560" imgH="203040" progId="Equation.DSMT4">
                    <p:embed/>
                  </p:oleObj>
                </mc:Choice>
                <mc:Fallback>
                  <p:oleObj name="Equation" r:id="rId8" imgW="520560" imgH="20304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2423"/>
                          <a:ext cx="693" cy="2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5" name="Object 14"/>
            <p:cNvGraphicFramePr>
              <a:graphicFrameLocks noChangeAspect="1"/>
            </p:cNvGraphicFramePr>
            <p:nvPr/>
          </p:nvGraphicFramePr>
          <p:xfrm>
            <a:off x="838" y="2752"/>
            <a:ext cx="322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298600" imgH="241200" progId="Equation.DSMT4">
                    <p:embed/>
                  </p:oleObj>
                </mc:Choice>
                <mc:Fallback>
                  <p:oleObj name="Equation" r:id="rId10" imgW="2298600" imgH="241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" y="2752"/>
                          <a:ext cx="3221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777439" y="3581117"/>
            <a:ext cx="2447925" cy="2232025"/>
            <a:chOff x="4026" y="2085"/>
            <a:chExt cx="2724" cy="2313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335" y="2130"/>
              <a:ext cx="2268" cy="2268"/>
              <a:chOff x="1800" y="2295"/>
              <a:chExt cx="2268" cy="2268"/>
            </a:xfrm>
          </p:grpSpPr>
          <p:sp>
            <p:nvSpPr>
              <p:cNvPr id="42006" name="Line 17"/>
              <p:cNvSpPr>
                <a:spLocks noChangeShapeType="1"/>
              </p:cNvSpPr>
              <p:nvPr/>
            </p:nvSpPr>
            <p:spPr bwMode="auto">
              <a:xfrm>
                <a:off x="1800" y="4035"/>
                <a:ext cx="226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stealth" w="med" len="lg"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80808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07" name="Line 18"/>
              <p:cNvSpPr>
                <a:spLocks noChangeShapeType="1"/>
              </p:cNvSpPr>
              <p:nvPr/>
            </p:nvSpPr>
            <p:spPr bwMode="auto">
              <a:xfrm flipV="1">
                <a:off x="2415" y="2295"/>
                <a:ext cx="1" cy="22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stealth" w="med" len="lg"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80808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08" name="Line 19"/>
              <p:cNvSpPr>
                <a:spLocks noChangeShapeType="1"/>
              </p:cNvSpPr>
              <p:nvPr/>
            </p:nvSpPr>
            <p:spPr bwMode="auto">
              <a:xfrm>
                <a:off x="2431" y="3239"/>
                <a:ext cx="79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80808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2009" name="Line 20"/>
              <p:cNvSpPr>
                <a:spLocks noChangeShapeType="1"/>
              </p:cNvSpPr>
              <p:nvPr/>
            </p:nvSpPr>
            <p:spPr bwMode="auto">
              <a:xfrm rot="-5400000">
                <a:off x="2814" y="3644"/>
                <a:ext cx="794" cy="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80808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7" name="Group 21"/>
              <p:cNvGrpSpPr>
                <a:grpSpLocks/>
              </p:cNvGrpSpPr>
              <p:nvPr/>
            </p:nvGrpSpPr>
            <p:grpSpPr bwMode="auto">
              <a:xfrm>
                <a:off x="2115" y="2947"/>
                <a:ext cx="1335" cy="1335"/>
                <a:chOff x="2115" y="2947"/>
                <a:chExt cx="1335" cy="1335"/>
              </a:xfrm>
            </p:grpSpPr>
            <p:sp>
              <p:nvSpPr>
                <p:cNvPr id="42011" name="Line 22"/>
                <p:cNvSpPr>
                  <a:spLocks noChangeShapeType="1"/>
                </p:cNvSpPr>
                <p:nvPr/>
              </p:nvSpPr>
              <p:spPr bwMode="auto">
                <a:xfrm>
                  <a:off x="2430" y="3255"/>
                  <a:ext cx="816" cy="816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2012" name="Line 23"/>
                <p:cNvSpPr>
                  <a:spLocks noChangeShapeType="1"/>
                </p:cNvSpPr>
                <p:nvPr/>
              </p:nvSpPr>
              <p:spPr bwMode="auto">
                <a:xfrm>
                  <a:off x="3210" y="4042"/>
                  <a:ext cx="240" cy="240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2013" name="Line 24"/>
                <p:cNvSpPr>
                  <a:spLocks noChangeShapeType="1"/>
                </p:cNvSpPr>
                <p:nvPr/>
              </p:nvSpPr>
              <p:spPr bwMode="auto">
                <a:xfrm>
                  <a:off x="2115" y="2947"/>
                  <a:ext cx="295" cy="295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</p:grpSp>
        </p:grpSp>
        <p:graphicFrame>
          <p:nvGraphicFramePr>
            <p:cNvPr id="41987" name="Object 25"/>
            <p:cNvGraphicFramePr>
              <a:graphicFrameLocks noChangeAspect="1"/>
            </p:cNvGraphicFramePr>
            <p:nvPr/>
          </p:nvGraphicFramePr>
          <p:xfrm>
            <a:off x="6525" y="3862"/>
            <a:ext cx="22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9680" imgH="139680" progId="Equation.DSMT4">
                    <p:embed/>
                  </p:oleObj>
                </mc:Choice>
                <mc:Fallback>
                  <p:oleObj name="Equation" r:id="rId12" imgW="139680" imgH="13968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5" y="3862"/>
                          <a:ext cx="225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8" name="Object 26"/>
            <p:cNvGraphicFramePr>
              <a:graphicFrameLocks noChangeAspect="1"/>
            </p:cNvGraphicFramePr>
            <p:nvPr/>
          </p:nvGraphicFramePr>
          <p:xfrm>
            <a:off x="4690" y="2085"/>
            <a:ext cx="24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39680" imgH="164880" progId="Equation.DSMT4">
                    <p:embed/>
                  </p:oleObj>
                </mc:Choice>
                <mc:Fallback>
                  <p:oleObj name="Equation" r:id="rId14" imgW="139680" imgH="16488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2085"/>
                          <a:ext cx="248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27"/>
            <p:cNvGraphicFramePr>
              <a:graphicFrameLocks noChangeAspect="1"/>
            </p:cNvGraphicFramePr>
            <p:nvPr/>
          </p:nvGraphicFramePr>
          <p:xfrm>
            <a:off x="4740" y="3877"/>
            <a:ext cx="22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26720" imgH="139680" progId="Equation.DSMT4">
                    <p:embed/>
                  </p:oleObj>
                </mc:Choice>
                <mc:Fallback>
                  <p:oleObj name="Equation" r:id="rId16" imgW="126720" imgH="13968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3877"/>
                          <a:ext cx="225" cy="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28"/>
            <p:cNvGraphicFramePr>
              <a:graphicFrameLocks noChangeAspect="1"/>
            </p:cNvGraphicFramePr>
            <p:nvPr/>
          </p:nvGraphicFramePr>
          <p:xfrm>
            <a:off x="5556" y="3861"/>
            <a:ext cx="27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52280" imgH="164880" progId="Equation.DSMT4">
                    <p:embed/>
                  </p:oleObj>
                </mc:Choice>
                <mc:Fallback>
                  <p:oleObj name="Equation" r:id="rId18" imgW="152280" imgH="16488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6" y="3861"/>
                          <a:ext cx="27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29"/>
            <p:cNvGraphicFramePr>
              <a:graphicFrameLocks noChangeAspect="1"/>
            </p:cNvGraphicFramePr>
            <p:nvPr/>
          </p:nvGraphicFramePr>
          <p:xfrm>
            <a:off x="4695" y="2999"/>
            <a:ext cx="27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52280" imgH="164880" progId="Equation.DSMT4">
                    <p:embed/>
                  </p:oleObj>
                </mc:Choice>
                <mc:Fallback>
                  <p:oleObj name="Equation" r:id="rId18" imgW="152280" imgH="16488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5" y="2999"/>
                          <a:ext cx="27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2" name="Object 30"/>
            <p:cNvGraphicFramePr>
              <a:graphicFrameLocks noChangeAspect="1"/>
            </p:cNvGraphicFramePr>
            <p:nvPr/>
          </p:nvGraphicFramePr>
          <p:xfrm>
            <a:off x="5361" y="3171"/>
            <a:ext cx="293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64880" progId="Equation.DSMT4">
                    <p:embed/>
                  </p:oleObj>
                </mc:Choice>
                <mc:Fallback>
                  <p:oleObj name="Equation" r:id="rId21" imgW="164880" imgH="16488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1" y="3171"/>
                          <a:ext cx="293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3" name="Object 31"/>
            <p:cNvGraphicFramePr>
              <a:graphicFrameLocks noChangeAspect="1"/>
            </p:cNvGraphicFramePr>
            <p:nvPr/>
          </p:nvGraphicFramePr>
          <p:xfrm>
            <a:off x="4026" y="2528"/>
            <a:ext cx="83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634680" imgH="177480" progId="Equation.DSMT4">
                    <p:embed/>
                  </p:oleObj>
                </mc:Choice>
                <mc:Fallback>
                  <p:oleObj name="Equation" r:id="rId23" imgW="634680" imgH="17748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6" y="2528"/>
                          <a:ext cx="833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992" name="Text Box 32"/>
          <p:cNvSpPr txBox="1">
            <a:spLocks noChangeArrowheads="1"/>
          </p:cNvSpPr>
          <p:nvPr/>
        </p:nvSpPr>
        <p:spPr bwMode="auto">
          <a:xfrm>
            <a:off x="1881099" y="1011176"/>
            <a:ext cx="7777162" cy="43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zh-CN" sz="2600" b="1" dirty="0">
                <a:latin typeface="Times New Roman" pitchFamily="18" charset="0"/>
              </a:rPr>
              <a:t>设三角形三边长分别为</a:t>
            </a:r>
            <a:r>
              <a:rPr kumimoji="1" lang="en-US" altLang="zh-CN" sz="2600" b="1" i="1" dirty="0" err="1">
                <a:latin typeface="Times New Roman" pitchFamily="18" charset="0"/>
              </a:rPr>
              <a:t>x</a:t>
            </a:r>
            <a:r>
              <a:rPr kumimoji="1" lang="en-US" altLang="zh-CN" sz="2600" b="1" dirty="0" err="1">
                <a:latin typeface="Times New Roman" pitchFamily="18" charset="0"/>
              </a:rPr>
              <a:t>,</a:t>
            </a:r>
            <a:r>
              <a:rPr kumimoji="1" lang="en-US" altLang="zh-CN" sz="2600" b="1" i="1" dirty="0" err="1">
                <a:latin typeface="Times New Roman" pitchFamily="18" charset="0"/>
              </a:rPr>
              <a:t>y</a:t>
            </a:r>
            <a:r>
              <a:rPr kumimoji="1" lang="en-US" altLang="zh-CN" sz="2600" b="1" dirty="0" err="1">
                <a:latin typeface="Times New Roman" pitchFamily="18" charset="0"/>
              </a:rPr>
              <a:t>,</a:t>
            </a:r>
            <a:r>
              <a:rPr kumimoji="1" lang="en-US" altLang="zh-CN" sz="2600" b="1" i="1" dirty="0" err="1">
                <a:latin typeface="Times New Roman" pitchFamily="18" charset="0"/>
              </a:rPr>
              <a:t>z</a:t>
            </a:r>
            <a:r>
              <a:rPr kumimoji="1" lang="zh-CN" altLang="en-US" sz="2600" b="1" dirty="0">
                <a:latin typeface="Times New Roman" pitchFamily="18" charset="0"/>
              </a:rPr>
              <a:t>，</a:t>
            </a:r>
            <a:r>
              <a:rPr kumimoji="1" lang="zh-CN" altLang="zh-CN" sz="2600" b="1" dirty="0">
                <a:latin typeface="Times New Roman" pitchFamily="18" charset="0"/>
              </a:rPr>
              <a:t>则由</a:t>
            </a:r>
            <a:r>
              <a:rPr kumimoji="1" lang="zh-CN" altLang="en-US" sz="2600" b="1" dirty="0">
                <a:latin typeface="Times New Roman" pitchFamily="18" charset="0"/>
              </a:rPr>
              <a:t>海伦</a:t>
            </a:r>
            <a:r>
              <a:rPr kumimoji="1" lang="zh-CN" altLang="zh-CN" sz="2600" b="1" dirty="0">
                <a:latin typeface="Times New Roman" pitchFamily="18" charset="0"/>
              </a:rPr>
              <a:t>公式，得</a:t>
            </a:r>
            <a:endParaRPr kumimoji="1" lang="zh-CN" altLang="en-US" sz="2600" b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 autoUpdateAnimBg="0"/>
      <p:bldP spid="1689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92313" y="366713"/>
            <a:ext cx="5472112" cy="946150"/>
            <a:chOff x="295" y="249"/>
            <a:chExt cx="3447" cy="596"/>
          </a:xfrm>
        </p:grpSpPr>
        <p:sp>
          <p:nvSpPr>
            <p:cNvPr id="43032" name="Text Box 3"/>
            <p:cNvSpPr txBox="1">
              <a:spLocks noChangeArrowheads="1"/>
            </p:cNvSpPr>
            <p:nvPr/>
          </p:nvSpPr>
          <p:spPr bwMode="auto">
            <a:xfrm>
              <a:off x="295" y="385"/>
              <a:ext cx="1180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解方程组</a:t>
              </a:r>
              <a:r>
                <a:rPr kumimoji="1" lang="zh-CN" altLang="en-US" sz="240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43017" name="Object 4"/>
            <p:cNvGraphicFramePr>
              <a:graphicFrameLocks noChangeAspect="1"/>
            </p:cNvGraphicFramePr>
            <p:nvPr/>
          </p:nvGraphicFramePr>
          <p:xfrm>
            <a:off x="1246" y="249"/>
            <a:ext cx="2496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82600" imgH="495000" progId="Equation.DSMT4">
                    <p:embed/>
                  </p:oleObj>
                </mc:Choice>
                <mc:Fallback>
                  <p:oleObj name="Equation" r:id="rId2" imgW="2082600" imgH="495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6" y="249"/>
                          <a:ext cx="2496" cy="5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19" name="Rectangle 5"/>
          <p:cNvSpPr>
            <a:spLocks noChangeArrowheads="1"/>
          </p:cNvSpPr>
          <p:nvPr/>
        </p:nvSpPr>
        <p:spPr bwMode="auto">
          <a:xfrm>
            <a:off x="14815847" y="357515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495550" y="1312863"/>
            <a:ext cx="5111750" cy="658812"/>
            <a:chOff x="385" y="935"/>
            <a:chExt cx="3220" cy="415"/>
          </a:xfrm>
        </p:grpSpPr>
        <p:sp>
          <p:nvSpPr>
            <p:cNvPr id="43031" name="Text Box 7"/>
            <p:cNvSpPr txBox="1">
              <a:spLocks noChangeArrowheads="1"/>
            </p:cNvSpPr>
            <p:nvPr/>
          </p:nvSpPr>
          <p:spPr bwMode="auto">
            <a:xfrm>
              <a:off x="385" y="981"/>
              <a:ext cx="2677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可求得</a:t>
              </a:r>
              <a:r>
                <a:rPr kumimoji="1" lang="en-US" altLang="zh-CN" sz="2600" b="1" i="1">
                  <a:latin typeface="Times New Roman" pitchFamily="18" charset="0"/>
                </a:rPr>
                <a:t>f</a:t>
              </a:r>
              <a:r>
                <a:rPr kumimoji="1" lang="zh-CN" altLang="en-US" sz="2600" b="1">
                  <a:latin typeface="Times New Roman" pitchFamily="18" charset="0"/>
                </a:rPr>
                <a:t>在</a:t>
              </a:r>
              <a:r>
                <a:rPr kumimoji="1" lang="en-US" altLang="zh-CN" sz="2600" b="1" i="1">
                  <a:latin typeface="Times New Roman" pitchFamily="18" charset="0"/>
                </a:rPr>
                <a:t>D</a:t>
              </a:r>
              <a:r>
                <a:rPr kumimoji="1" lang="zh-CN" altLang="en-US" sz="2600" b="1">
                  <a:latin typeface="Times New Roman" pitchFamily="18" charset="0"/>
                </a:rPr>
                <a:t>内有唯一驻点</a:t>
              </a:r>
              <a:r>
                <a:rPr kumimoji="1" lang="zh-CN" altLang="en-US" sz="2400" b="1">
                  <a:latin typeface="Times New Roman" pitchFamily="18" charset="0"/>
                </a:rPr>
                <a:t>  </a:t>
              </a:r>
            </a:p>
          </p:txBody>
        </p:sp>
        <p:graphicFrame>
          <p:nvGraphicFramePr>
            <p:cNvPr id="43016" name="Object 8"/>
            <p:cNvGraphicFramePr>
              <a:graphicFrameLocks noChangeAspect="1"/>
            </p:cNvGraphicFramePr>
            <p:nvPr/>
          </p:nvGraphicFramePr>
          <p:xfrm>
            <a:off x="2762" y="935"/>
            <a:ext cx="843" cy="4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25142" imgH="406224" progId="Equation.DSMT4">
                    <p:embed/>
                  </p:oleObj>
                </mc:Choice>
                <mc:Fallback>
                  <p:oleObj name="Equation" r:id="rId4" imgW="825142" imgH="406224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2" y="935"/>
                          <a:ext cx="843" cy="4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774825" y="1916114"/>
            <a:ext cx="8497888" cy="1520825"/>
            <a:chOff x="158" y="1207"/>
            <a:chExt cx="5353" cy="958"/>
          </a:xfrm>
        </p:grpSpPr>
        <p:sp>
          <p:nvSpPr>
            <p:cNvPr id="43030" name="Text Box 10"/>
            <p:cNvSpPr txBox="1">
              <a:spLocks noChangeArrowheads="1"/>
            </p:cNvSpPr>
            <p:nvPr/>
          </p:nvSpPr>
          <p:spPr bwMode="auto">
            <a:xfrm>
              <a:off x="158" y="1207"/>
              <a:ext cx="5353" cy="9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latin typeface="Times New Roman" pitchFamily="18" charset="0"/>
                </a:rPr>
                <a:t>        </a:t>
              </a:r>
              <a:r>
                <a:rPr kumimoji="1" lang="zh-CN" altLang="en-US" sz="2600" b="1" dirty="0">
                  <a:latin typeface="Times New Roman" pitchFamily="18" charset="0"/>
                </a:rPr>
                <a:t>再由</a:t>
              </a:r>
              <a:r>
                <a:rPr kumimoji="1" lang="en-US" altLang="zh-CN" sz="2600" b="1" i="1" dirty="0">
                  <a:latin typeface="Times New Roman" pitchFamily="18" charset="0"/>
                </a:rPr>
                <a:t>f </a:t>
              </a:r>
              <a:r>
                <a:rPr kumimoji="1" lang="zh-CN" altLang="en-US" sz="2600" b="1" dirty="0">
                  <a:latin typeface="Times New Roman" pitchFamily="18" charset="0"/>
                </a:rPr>
                <a:t>在有界闭区域   （区域</a:t>
              </a:r>
              <a:r>
                <a:rPr kumimoji="1" lang="en-US" altLang="zh-CN" sz="2600" b="1" i="1" dirty="0">
                  <a:latin typeface="Times New Roman" pitchFamily="18" charset="0"/>
                </a:rPr>
                <a:t>D</a:t>
              </a:r>
              <a:r>
                <a:rPr kumimoji="1" lang="zh-CN" altLang="en-US" sz="2600" b="1" dirty="0">
                  <a:latin typeface="Times New Roman" pitchFamily="18" charset="0"/>
                </a:rPr>
                <a:t>及其边界的并集）上连续，故</a:t>
              </a:r>
              <a:r>
                <a:rPr kumimoji="1" lang="en-US" altLang="zh-CN" sz="2600" b="1" i="1" dirty="0">
                  <a:latin typeface="Times New Roman" pitchFamily="18" charset="0"/>
                </a:rPr>
                <a:t>f </a:t>
              </a:r>
              <a:r>
                <a:rPr kumimoji="1" lang="zh-CN" altLang="en-US" sz="2600" b="1" dirty="0">
                  <a:latin typeface="Times New Roman" pitchFamily="18" charset="0"/>
                </a:rPr>
                <a:t>在上一定有最大值，并且最大值只能在驻点或边界上取得</a:t>
              </a:r>
              <a:r>
                <a:rPr kumimoji="1" lang="en-US" altLang="zh-CN" sz="2600" b="1" dirty="0"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43015" name="Object 11"/>
            <p:cNvGraphicFramePr>
              <a:graphicFrameLocks noChangeAspect="1"/>
            </p:cNvGraphicFramePr>
            <p:nvPr/>
          </p:nvGraphicFramePr>
          <p:xfrm>
            <a:off x="2463" y="1253"/>
            <a:ext cx="195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03040" progId="Equation.DSMT4">
                    <p:embed/>
                  </p:oleObj>
                </mc:Choice>
                <mc:Fallback>
                  <p:oleObj name="Equation" r:id="rId6" imgW="164880" imgH="20304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3" y="1253"/>
                          <a:ext cx="195" cy="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22" name="Rectangle 12"/>
          <p:cNvSpPr>
            <a:spLocks noChangeArrowheads="1"/>
          </p:cNvSpPr>
          <p:nvPr/>
        </p:nvSpPr>
        <p:spPr bwMode="auto">
          <a:xfrm>
            <a:off x="6003635" y="2786390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latin typeface="Times New Roman" pitchFamily="18" charset="0"/>
            </a:endParaRP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566988" y="3371850"/>
            <a:ext cx="6913562" cy="1258888"/>
            <a:chOff x="657" y="2124"/>
            <a:chExt cx="4355" cy="793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657" y="2124"/>
              <a:ext cx="4355" cy="308"/>
              <a:chOff x="657" y="2015"/>
              <a:chExt cx="4355" cy="308"/>
            </a:xfrm>
          </p:grpSpPr>
          <p:sp>
            <p:nvSpPr>
              <p:cNvPr id="43029" name="Text Box 15"/>
              <p:cNvSpPr txBox="1">
                <a:spLocks noChangeArrowheads="1"/>
              </p:cNvSpPr>
              <p:nvPr/>
            </p:nvSpPr>
            <p:spPr bwMode="auto">
              <a:xfrm>
                <a:off x="657" y="2015"/>
                <a:ext cx="4355" cy="30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zh-CN" sz="2600" b="1">
                    <a:latin typeface="Times New Roman" pitchFamily="18" charset="0"/>
                  </a:rPr>
                  <a:t>显然</a:t>
                </a:r>
                <a:r>
                  <a:rPr kumimoji="1" lang="en-US" altLang="zh-CN" sz="2600" b="1" i="1">
                    <a:latin typeface="Times New Roman" pitchFamily="18" charset="0"/>
                  </a:rPr>
                  <a:t>f </a:t>
                </a:r>
                <a:r>
                  <a:rPr kumimoji="1" lang="zh-CN" altLang="zh-CN" sz="2600" b="1">
                    <a:latin typeface="Times New Roman" pitchFamily="18" charset="0"/>
                  </a:rPr>
                  <a:t>在</a:t>
                </a:r>
                <a:r>
                  <a:rPr kumimoji="1" lang="zh-CN" altLang="en-US" sz="2600" b="1">
                    <a:latin typeface="Times New Roman" pitchFamily="18" charset="0"/>
                  </a:rPr>
                  <a:t>   </a:t>
                </a:r>
                <a:r>
                  <a:rPr kumimoji="1" lang="zh-CN" altLang="zh-CN" sz="2600" b="1">
                    <a:latin typeface="Times New Roman" pitchFamily="18" charset="0"/>
                  </a:rPr>
                  <a:t>的边界上的值恒为零，而在驻点处</a:t>
                </a:r>
                <a:endParaRPr kumimoji="1" lang="zh-CN" altLang="en-US" sz="2600" b="1">
                  <a:latin typeface="Times New Roman" pitchFamily="18" charset="0"/>
                </a:endParaRPr>
              </a:p>
            </p:txBody>
          </p:sp>
          <p:graphicFrame>
            <p:nvGraphicFramePr>
              <p:cNvPr id="43014" name="Object 16"/>
              <p:cNvGraphicFramePr>
                <a:graphicFrameLocks noChangeAspect="1"/>
              </p:cNvGraphicFramePr>
              <p:nvPr/>
            </p:nvGraphicFramePr>
            <p:xfrm>
              <a:off x="1438" y="2042"/>
              <a:ext cx="195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64880" imgH="203040" progId="Equation.DSMT4">
                      <p:embed/>
                    </p:oleObj>
                  </mc:Choice>
                  <mc:Fallback>
                    <p:oleObj name="Equation" r:id="rId8" imgW="164880" imgH="20304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38" y="2042"/>
                            <a:ext cx="195" cy="24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3013" name="Object 17"/>
            <p:cNvGraphicFramePr>
              <a:graphicFrameLocks noChangeAspect="1"/>
            </p:cNvGraphicFramePr>
            <p:nvPr/>
          </p:nvGraphicFramePr>
          <p:xfrm>
            <a:off x="2109" y="2396"/>
            <a:ext cx="1421" cy="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43000" imgH="419100" progId="Equation.DSMT4">
                    <p:embed/>
                  </p:oleObj>
                </mc:Choice>
                <mc:Fallback>
                  <p:oleObj name="Equation" r:id="rId10" imgW="1143000" imgH="4191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2396"/>
                          <a:ext cx="1421" cy="5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1919289" y="4546600"/>
            <a:ext cx="8497887" cy="827088"/>
            <a:chOff x="407" y="3022"/>
            <a:chExt cx="5353" cy="521"/>
          </a:xfrm>
        </p:grpSpPr>
        <p:sp>
          <p:nvSpPr>
            <p:cNvPr id="43027" name="Text Box 19"/>
            <p:cNvSpPr txBox="1">
              <a:spLocks noChangeArrowheads="1"/>
            </p:cNvSpPr>
            <p:nvPr/>
          </p:nvSpPr>
          <p:spPr bwMode="auto">
            <a:xfrm>
              <a:off x="407" y="3158"/>
              <a:ext cx="5353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</a:rPr>
                <a:t>比较之，得</a:t>
              </a:r>
              <a:r>
                <a:rPr kumimoji="1" lang="en-US" altLang="zh-CN" sz="2600" b="1" i="1">
                  <a:latin typeface="Times New Roman" pitchFamily="18" charset="0"/>
                </a:rPr>
                <a:t>f </a:t>
              </a:r>
              <a:r>
                <a:rPr kumimoji="1" lang="zh-CN" altLang="en-US" sz="2600" b="1">
                  <a:latin typeface="Times New Roman" pitchFamily="18" charset="0"/>
                </a:rPr>
                <a:t>在   上的最大值为      </a:t>
              </a:r>
              <a:r>
                <a:rPr kumimoji="1" lang="en-US" altLang="zh-CN" sz="2600" b="1">
                  <a:latin typeface="Times New Roman" pitchFamily="18" charset="0"/>
                </a:rPr>
                <a:t>,</a:t>
              </a:r>
              <a:r>
                <a:rPr kumimoji="1" lang="zh-CN" altLang="en-US" sz="2600" b="1">
                  <a:latin typeface="Times New Roman" pitchFamily="18" charset="0"/>
                </a:rPr>
                <a:t>它也是在内的最大值</a:t>
              </a:r>
              <a:r>
                <a:rPr kumimoji="1" lang="en-US" altLang="zh-CN" sz="2600" b="1">
                  <a:latin typeface="Times New Roman" pitchFamily="18" charset="0"/>
                </a:rPr>
                <a:t>.</a:t>
              </a:r>
              <a:r>
                <a:rPr kumimoji="1" lang="en-US" altLang="zh-CN" sz="260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43011" name="Object 20"/>
            <p:cNvGraphicFramePr>
              <a:graphicFrameLocks noChangeAspect="1"/>
            </p:cNvGraphicFramePr>
            <p:nvPr/>
          </p:nvGraphicFramePr>
          <p:xfrm>
            <a:off x="1828" y="3185"/>
            <a:ext cx="195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64880" imgH="203040" progId="Equation.DSMT4">
                    <p:embed/>
                  </p:oleObj>
                </mc:Choice>
                <mc:Fallback>
                  <p:oleObj name="Equation" r:id="rId12" imgW="164880" imgH="20304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" y="3185"/>
                          <a:ext cx="195" cy="2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2" name="Object 21"/>
            <p:cNvGraphicFramePr>
              <a:graphicFrameLocks noChangeAspect="1"/>
            </p:cNvGraphicFramePr>
            <p:nvPr/>
          </p:nvGraphicFramePr>
          <p:xfrm>
            <a:off x="3261" y="3022"/>
            <a:ext cx="300" cy="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41200" imgH="419040" progId="Equation.DSMT4">
                    <p:embed/>
                  </p:oleObj>
                </mc:Choice>
                <mc:Fallback>
                  <p:oleObj name="Equation" r:id="rId13" imgW="241200" imgH="41904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1" y="3022"/>
                          <a:ext cx="300" cy="5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1846264" y="5322888"/>
            <a:ext cx="8497887" cy="1058862"/>
            <a:chOff x="113" y="3285"/>
            <a:chExt cx="5353" cy="667"/>
          </a:xfrm>
        </p:grpSpPr>
        <p:sp>
          <p:nvSpPr>
            <p:cNvPr id="43026" name="Text Box 23"/>
            <p:cNvSpPr txBox="1">
              <a:spLocks noChangeArrowheads="1"/>
            </p:cNvSpPr>
            <p:nvPr/>
          </p:nvSpPr>
          <p:spPr bwMode="auto">
            <a:xfrm>
              <a:off x="113" y="3294"/>
              <a:ext cx="5353" cy="6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CN" sz="2600" b="1">
                  <a:latin typeface="Times New Roman" pitchFamily="18" charset="0"/>
                </a:rPr>
                <a:t>        </a:t>
              </a:r>
              <a:r>
                <a:rPr kumimoji="1" lang="zh-CN" altLang="en-US" sz="2600" b="1">
                  <a:latin typeface="Times New Roman" pitchFamily="18" charset="0"/>
                </a:rPr>
                <a:t>这时                    </a:t>
              </a:r>
              <a:r>
                <a:rPr kumimoji="1" lang="en-US" altLang="zh-CN" sz="2600" b="1">
                  <a:latin typeface="Times New Roman" pitchFamily="18" charset="0"/>
                </a:rPr>
                <a:t>,</a:t>
              </a:r>
              <a:r>
                <a:rPr kumimoji="1" lang="zh-CN" altLang="en-US" sz="2600" b="1">
                  <a:latin typeface="Times New Roman" pitchFamily="18" charset="0"/>
                </a:rPr>
                <a:t>即三角形为等边三角形，因此，在具有已知周长的三角形中，等边三角形的面积最大</a:t>
              </a:r>
              <a:r>
                <a:rPr kumimoji="1" lang="en-US" altLang="zh-CN" sz="2600" b="1">
                  <a:latin typeface="Times New Roman" pitchFamily="18" charset="0"/>
                </a:rPr>
                <a:t>. </a:t>
              </a:r>
            </a:p>
          </p:txBody>
        </p:sp>
        <p:graphicFrame>
          <p:nvGraphicFramePr>
            <p:cNvPr id="43010" name="Object 24"/>
            <p:cNvGraphicFramePr>
              <a:graphicFrameLocks noChangeAspect="1"/>
            </p:cNvGraphicFramePr>
            <p:nvPr/>
          </p:nvGraphicFramePr>
          <p:xfrm>
            <a:off x="1021" y="3285"/>
            <a:ext cx="98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002960" imgH="406080" progId="Equation.DSMT4">
                    <p:embed/>
                  </p:oleObj>
                </mc:Choice>
                <mc:Fallback>
                  <p:oleObj name="Equation" r:id="rId15" imgW="1002960" imgH="40608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1" y="3285"/>
                          <a:ext cx="984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62816"/>
              </p:ext>
            </p:extLst>
          </p:nvPr>
        </p:nvGraphicFramePr>
        <p:xfrm>
          <a:off x="1631504" y="811808"/>
          <a:ext cx="8030835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2" imgW="8268834" imgH="1662604" progId="Word.Document.8">
                  <p:embed/>
                </p:oleObj>
              </mc:Choice>
              <mc:Fallback>
                <p:oleObj name="文档" r:id="rId2" imgW="8268834" imgH="1662604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504" y="811808"/>
                        <a:ext cx="8030835" cy="166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36" name="Object 4"/>
          <p:cNvGraphicFramePr>
            <a:graphicFrameLocks noChangeAspect="1"/>
          </p:cNvGraphicFramePr>
          <p:nvPr/>
        </p:nvGraphicFramePr>
        <p:xfrm>
          <a:off x="1993901" y="5492750"/>
          <a:ext cx="81391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8275688" imgH="897238" progId="Word.Document.8">
                  <p:embed/>
                </p:oleObj>
              </mc:Choice>
              <mc:Fallback>
                <p:oleObj name="文档" r:id="rId4" imgW="8275688" imgH="89723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1" y="5492750"/>
                        <a:ext cx="8139113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73350" y="2563814"/>
            <a:ext cx="2459038" cy="2751137"/>
            <a:chOff x="3880" y="2698"/>
            <a:chExt cx="2006" cy="305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880" y="2746"/>
              <a:ext cx="1888" cy="2842"/>
              <a:chOff x="4903" y="2505"/>
              <a:chExt cx="1888" cy="2842"/>
            </a:xfrm>
          </p:grpSpPr>
          <p:sp>
            <p:nvSpPr>
              <p:cNvPr id="44070" name="Oval 7"/>
              <p:cNvSpPr>
                <a:spLocks noChangeArrowheads="1"/>
              </p:cNvSpPr>
              <p:nvPr/>
            </p:nvSpPr>
            <p:spPr bwMode="auto">
              <a:xfrm>
                <a:off x="5711" y="4519"/>
                <a:ext cx="57" cy="56"/>
              </a:xfrm>
              <a:prstGeom prst="ellipse">
                <a:avLst/>
              </a:prstGeom>
              <a:solidFill>
                <a:srgbClr val="000000"/>
              </a:solidFill>
              <a:ln w="1587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800">
                  <a:solidFill>
                    <a:srgbClr val="80808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4903" y="2505"/>
                <a:ext cx="1888" cy="2842"/>
                <a:chOff x="3829" y="2829"/>
                <a:chExt cx="1888" cy="2842"/>
              </a:xfrm>
            </p:grpSpPr>
            <p:sp>
              <p:nvSpPr>
                <p:cNvPr id="44072" name="Oval 9"/>
                <p:cNvSpPr>
                  <a:spLocks noChangeArrowheads="1"/>
                </p:cNvSpPr>
                <p:nvPr/>
              </p:nvSpPr>
              <p:spPr bwMode="auto">
                <a:xfrm>
                  <a:off x="4041" y="3407"/>
                  <a:ext cx="1260" cy="555"/>
                </a:xfrm>
                <a:prstGeom prst="ellipse">
                  <a:avLst/>
                </a:prstGeom>
                <a:noFill/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4073" name="Arc 10"/>
                <p:cNvSpPr>
                  <a:spLocks/>
                </p:cNvSpPr>
                <p:nvPr/>
              </p:nvSpPr>
              <p:spPr bwMode="auto">
                <a:xfrm flipH="1" flipV="1">
                  <a:off x="4041" y="3681"/>
                  <a:ext cx="631" cy="1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4 h 21600"/>
                    <a:gd name="T4" fmla="*/ 0 w 21600"/>
                    <a:gd name="T5" fmla="*/ 4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4074" name="Arc 11"/>
                <p:cNvSpPr>
                  <a:spLocks/>
                </p:cNvSpPr>
                <p:nvPr/>
              </p:nvSpPr>
              <p:spPr bwMode="auto">
                <a:xfrm flipV="1">
                  <a:off x="4671" y="3681"/>
                  <a:ext cx="631" cy="1192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4 h 21600"/>
                    <a:gd name="T4" fmla="*/ 0 w 21600"/>
                    <a:gd name="T5" fmla="*/ 4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  <p:grpSp>
              <p:nvGrpSpPr>
                <p:cNvPr id="5" name="Group 12"/>
                <p:cNvGrpSpPr>
                  <a:grpSpLocks/>
                </p:cNvGrpSpPr>
                <p:nvPr/>
              </p:nvGrpSpPr>
              <p:grpSpPr bwMode="auto">
                <a:xfrm>
                  <a:off x="3829" y="2829"/>
                  <a:ext cx="1888" cy="2842"/>
                  <a:chOff x="3829" y="2829"/>
                  <a:chExt cx="1888" cy="2842"/>
                </a:xfrm>
              </p:grpSpPr>
              <p:sp>
                <p:nvSpPr>
                  <p:cNvPr id="44076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3829" y="4879"/>
                    <a:ext cx="1888" cy="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stealth" w="med" len="lg"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77" name="Line 1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662" y="2829"/>
                    <a:ext cx="1" cy="86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stealth" w="med" len="lg"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78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4" y="4877"/>
                    <a:ext cx="794" cy="79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 type="stealth" w="med" len="lg"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79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4662" y="3691"/>
                    <a:ext cx="1" cy="119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</p:grpSp>
        <p:graphicFrame>
          <p:nvGraphicFramePr>
            <p:cNvPr id="44043" name="Object 17"/>
            <p:cNvGraphicFramePr>
              <a:graphicFrameLocks noChangeAspect="1"/>
            </p:cNvGraphicFramePr>
            <p:nvPr/>
          </p:nvGraphicFramePr>
          <p:xfrm>
            <a:off x="3940" y="5558"/>
            <a:ext cx="199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9680" imgH="139680" progId="Equation.DSMT4">
                    <p:embed/>
                  </p:oleObj>
                </mc:Choice>
                <mc:Fallback>
                  <p:oleObj name="Equation" r:id="rId6" imgW="139680" imgH="13968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0" y="5558"/>
                          <a:ext cx="199" cy="1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4" name="Object 18"/>
            <p:cNvGraphicFramePr>
              <a:graphicFrameLocks noChangeAspect="1"/>
            </p:cNvGraphicFramePr>
            <p:nvPr/>
          </p:nvGraphicFramePr>
          <p:xfrm>
            <a:off x="5617" y="4783"/>
            <a:ext cx="26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680" imgH="164880" progId="Equation.DSMT4">
                    <p:embed/>
                  </p:oleObj>
                </mc:Choice>
                <mc:Fallback>
                  <p:oleObj name="Equation" r:id="rId8" imgW="139680" imgH="16488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7" y="4783"/>
                          <a:ext cx="269" cy="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5" name="Object 19"/>
            <p:cNvGraphicFramePr>
              <a:graphicFrameLocks noChangeAspect="1"/>
            </p:cNvGraphicFramePr>
            <p:nvPr/>
          </p:nvGraphicFramePr>
          <p:xfrm>
            <a:off x="4500" y="2698"/>
            <a:ext cx="178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4120" imgH="139680" progId="Equation.DSMT4">
                    <p:embed/>
                  </p:oleObj>
                </mc:Choice>
                <mc:Fallback>
                  <p:oleObj name="Equation" r:id="rId10" imgW="114120" imgH="13968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0" y="2698"/>
                          <a:ext cx="178" cy="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046" name="Object 20"/>
            <p:cNvGraphicFramePr>
              <a:graphicFrameLocks noChangeAspect="1"/>
            </p:cNvGraphicFramePr>
            <p:nvPr/>
          </p:nvGraphicFramePr>
          <p:xfrm>
            <a:off x="4645" y="4793"/>
            <a:ext cx="215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26720" imgH="139680" progId="Equation.DSMT4">
                    <p:embed/>
                  </p:oleObj>
                </mc:Choice>
                <mc:Fallback>
                  <p:oleObj name="Equation" r:id="rId12" imgW="126720" imgH="13968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5" y="4793"/>
                          <a:ext cx="215" cy="2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672263" y="2492375"/>
            <a:ext cx="2709862" cy="2808288"/>
            <a:chOff x="4725" y="1661"/>
            <a:chExt cx="2205" cy="3151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4725" y="1661"/>
              <a:ext cx="2205" cy="3151"/>
              <a:chOff x="4725" y="1661"/>
              <a:chExt cx="2491" cy="3430"/>
            </a:xfrm>
          </p:grpSpPr>
          <p:grpSp>
            <p:nvGrpSpPr>
              <p:cNvPr id="8" name="Group 23"/>
              <p:cNvGrpSpPr>
                <a:grpSpLocks/>
              </p:cNvGrpSpPr>
              <p:nvPr/>
            </p:nvGrpSpPr>
            <p:grpSpPr bwMode="auto">
              <a:xfrm>
                <a:off x="4725" y="1661"/>
                <a:ext cx="2280" cy="3345"/>
                <a:chOff x="3975" y="1661"/>
                <a:chExt cx="2280" cy="3345"/>
              </a:xfrm>
            </p:grpSpPr>
            <p:grpSp>
              <p:nvGrpSpPr>
                <p:cNvPr id="9" name="Group 24"/>
                <p:cNvGrpSpPr>
                  <a:grpSpLocks/>
                </p:cNvGrpSpPr>
                <p:nvPr/>
              </p:nvGrpSpPr>
              <p:grpSpPr bwMode="auto">
                <a:xfrm>
                  <a:off x="3975" y="1661"/>
                  <a:ext cx="2280" cy="3345"/>
                  <a:chOff x="3975" y="1661"/>
                  <a:chExt cx="2280" cy="3345"/>
                </a:xfrm>
              </p:grpSpPr>
              <p:pic>
                <p:nvPicPr>
                  <p:cNvPr id="44056" name="Picture 25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75" y="1661"/>
                    <a:ext cx="2280" cy="33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4057" name="Line 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05" y="2656"/>
                    <a:ext cx="227" cy="2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58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70" y="2656"/>
                    <a:ext cx="170" cy="17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59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235" y="2656"/>
                    <a:ext cx="113" cy="1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0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00" y="2684"/>
                    <a:ext cx="57" cy="5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1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4845" y="3075"/>
                    <a:ext cx="1" cy="113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2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4950" y="3210"/>
                    <a:ext cx="1" cy="96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3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5070" y="3285"/>
                    <a:ext cx="1" cy="86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4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5190" y="3330"/>
                    <a:ext cx="1" cy="79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5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5310" y="3330"/>
                    <a:ext cx="1" cy="7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6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415" y="3285"/>
                    <a:ext cx="1" cy="7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7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5520" y="3210"/>
                    <a:ext cx="1" cy="79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406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5625" y="3015"/>
                    <a:ext cx="1" cy="986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kumimoji="1" lang="zh-CN" altLang="en-US" sz="2800">
                      <a:solidFill>
                        <a:srgbClr val="80808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44055" name="Oval 38"/>
                <p:cNvSpPr>
                  <a:spLocks noChangeArrowheads="1"/>
                </p:cNvSpPr>
                <p:nvPr/>
              </p:nvSpPr>
              <p:spPr bwMode="auto">
                <a:xfrm>
                  <a:off x="4995" y="2624"/>
                  <a:ext cx="45" cy="45"/>
                </a:xfrm>
                <a:prstGeom prst="ellipse">
                  <a:avLst/>
                </a:prstGeom>
                <a:solidFill>
                  <a:srgbClr val="000000"/>
                </a:solidFill>
                <a:ln w="1587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zh-CN" altLang="en-US" sz="2800">
                    <a:solidFill>
                      <a:srgbClr val="808080"/>
                    </a:solidFill>
                    <a:latin typeface="Times New Roman" pitchFamily="18" charset="0"/>
                  </a:endParaRPr>
                </a:p>
              </p:txBody>
            </p:sp>
          </p:grpSp>
          <p:graphicFrame>
            <p:nvGraphicFramePr>
              <p:cNvPr id="44036" name="Object 39"/>
              <p:cNvGraphicFramePr>
                <a:graphicFrameLocks noChangeAspect="1"/>
              </p:cNvGraphicFramePr>
              <p:nvPr/>
            </p:nvGraphicFramePr>
            <p:xfrm>
              <a:off x="4920" y="4876"/>
              <a:ext cx="225" cy="2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139680" imgH="139680" progId="Equation.DSMT4">
                      <p:embed/>
                    </p:oleObj>
                  </mc:Choice>
                  <mc:Fallback>
                    <p:oleObj name="Equation" r:id="rId15" imgW="139680" imgH="139680" progId="Equation.DSMT4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0" y="4876"/>
                            <a:ext cx="225" cy="2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37" name="Object 40"/>
              <p:cNvGraphicFramePr>
                <a:graphicFrameLocks noChangeAspect="1"/>
              </p:cNvGraphicFramePr>
              <p:nvPr/>
            </p:nvGraphicFramePr>
            <p:xfrm>
              <a:off x="6828" y="3943"/>
              <a:ext cx="302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139680" imgH="164880" progId="Equation.DSMT4">
                      <p:embed/>
                    </p:oleObj>
                  </mc:Choice>
                  <mc:Fallback>
                    <p:oleObj name="Equation" r:id="rId17" imgW="139680" imgH="164880" progId="Equation.DSMT4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28" y="3943"/>
                            <a:ext cx="302" cy="35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38" name="Object 41"/>
              <p:cNvGraphicFramePr>
                <a:graphicFrameLocks noChangeAspect="1"/>
              </p:cNvGraphicFramePr>
              <p:nvPr/>
            </p:nvGraphicFramePr>
            <p:xfrm>
              <a:off x="5561" y="1661"/>
              <a:ext cx="203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114120" imgH="139680" progId="Equation.DSMT4">
                      <p:embed/>
                    </p:oleObj>
                  </mc:Choice>
                  <mc:Fallback>
                    <p:oleObj name="Equation" r:id="rId19" imgW="114120" imgH="139680" progId="Equation.DSMT4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61" y="1661"/>
                            <a:ext cx="203" cy="23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39" name="Object 42"/>
              <p:cNvGraphicFramePr>
                <a:graphicFrameLocks noChangeAspect="1"/>
              </p:cNvGraphicFramePr>
              <p:nvPr/>
            </p:nvGraphicFramePr>
            <p:xfrm>
              <a:off x="5716" y="3939"/>
              <a:ext cx="225" cy="2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126720" imgH="139680" progId="Equation.DSMT4">
                      <p:embed/>
                    </p:oleObj>
                  </mc:Choice>
                  <mc:Fallback>
                    <p:oleObj name="Equation" r:id="rId21" imgW="126720" imgH="139680" progId="Equation.DSMT4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16" y="3939"/>
                            <a:ext cx="225" cy="25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40" name="Object 43"/>
              <p:cNvGraphicFramePr>
                <a:graphicFrameLocks noChangeAspect="1"/>
              </p:cNvGraphicFramePr>
              <p:nvPr/>
            </p:nvGraphicFramePr>
            <p:xfrm>
              <a:off x="5439" y="4242"/>
              <a:ext cx="130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64880" progId="Equation.DSMT4">
                      <p:embed/>
                    </p:oleObj>
                  </mc:Choice>
                  <mc:Fallback>
                    <p:oleObj name="Equation" r:id="rId23" imgW="114120" imgH="164880" progId="Equation.DSMT4">
                      <p:embed/>
                      <p:pic>
                        <p:nvPicPr>
                          <p:cNvPr id="0" name="Object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9" y="4242"/>
                            <a:ext cx="130" cy="2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41" name="Object 44"/>
              <p:cNvGraphicFramePr>
                <a:graphicFrameLocks noChangeAspect="1"/>
              </p:cNvGraphicFramePr>
              <p:nvPr/>
            </p:nvGraphicFramePr>
            <p:xfrm>
              <a:off x="6406" y="3976"/>
              <a:ext cx="130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114120" imgH="164880" progId="Equation.DSMT4">
                      <p:embed/>
                    </p:oleObj>
                  </mc:Choice>
                  <mc:Fallback>
                    <p:oleObj name="Equation" r:id="rId23" imgW="114120" imgH="164880" progId="Equation.DSMT4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06" y="3976"/>
                            <a:ext cx="130" cy="2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042" name="Object 45"/>
              <p:cNvGraphicFramePr>
                <a:graphicFrameLocks noChangeAspect="1"/>
              </p:cNvGraphicFramePr>
              <p:nvPr/>
            </p:nvGraphicFramePr>
            <p:xfrm>
              <a:off x="6660" y="2602"/>
              <a:ext cx="556" cy="3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596880" imgH="406080" progId="Equation.DSMT4">
                      <p:embed/>
                    </p:oleObj>
                  </mc:Choice>
                  <mc:Fallback>
                    <p:oleObj name="Equation" r:id="rId26" imgW="596880" imgH="406080" progId="Equation.DSMT4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60" y="2602"/>
                            <a:ext cx="556" cy="3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4052" name="Line 46"/>
            <p:cNvSpPr>
              <a:spLocks noChangeShapeType="1"/>
            </p:cNvSpPr>
            <p:nvPr/>
          </p:nvSpPr>
          <p:spPr bwMode="auto">
            <a:xfrm flipH="1">
              <a:off x="5895" y="2716"/>
              <a:ext cx="543" cy="4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808080"/>
                </a:solidFill>
                <a:latin typeface="Times New Roman" pitchFamily="18" charset="0"/>
              </a:endParaRPr>
            </a:p>
          </p:txBody>
        </p:sp>
      </p:grpSp>
      <p:sp>
        <p:nvSpPr>
          <p:cNvPr id="44049" name="Rectangle 47"/>
          <p:cNvSpPr>
            <a:spLocks noChangeArrowheads="1"/>
          </p:cNvSpPr>
          <p:nvPr/>
        </p:nvSpPr>
        <p:spPr bwMode="auto">
          <a:xfrm>
            <a:off x="251808" y="132153"/>
            <a:ext cx="523412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>
                <a:latin typeface="Times New Roman" pitchFamily="18" charset="0"/>
              </a:rPr>
              <a:t>三、条件极值及拉格朗日乘数法</a:t>
            </a:r>
          </a:p>
        </p:txBody>
      </p:sp>
      <p:sp>
        <p:nvSpPr>
          <p:cNvPr id="44050" name="Text Box 48"/>
          <p:cNvSpPr txBox="1">
            <a:spLocks noChangeArrowheads="1"/>
          </p:cNvSpPr>
          <p:nvPr/>
        </p:nvSpPr>
        <p:spPr bwMode="auto">
          <a:xfrm>
            <a:off x="695400" y="837272"/>
            <a:ext cx="10429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latin typeface="Times New Roman" pitchFamily="18" charset="0"/>
              </a:rPr>
              <a:t>实例：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03" name="Rectangle 47"/>
          <p:cNvSpPr>
            <a:spLocks noChangeArrowheads="1"/>
          </p:cNvSpPr>
          <p:nvPr/>
        </p:nvSpPr>
        <p:spPr bwMode="auto">
          <a:xfrm>
            <a:off x="1919289" y="692150"/>
            <a:ext cx="8008937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Times New Roman" pitchFamily="18" charset="0"/>
                <a:ea typeface="黑体" pitchFamily="2" charset="-122"/>
              </a:rPr>
              <a:t>条件极值：</a:t>
            </a:r>
            <a:r>
              <a:rPr kumimoji="1" lang="zh-CN" altLang="en-US" sz="2600" b="1" dirty="0">
                <a:latin typeface="Times New Roman" pitchFamily="18" charset="0"/>
              </a:rPr>
              <a:t>对自变量有附加条件的极值称为条件极值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</a:p>
        </p:txBody>
      </p:sp>
      <p:sp>
        <p:nvSpPr>
          <p:cNvPr id="173104" name="Rectangle 48"/>
          <p:cNvSpPr>
            <a:spLocks noChangeArrowheads="1"/>
          </p:cNvSpPr>
          <p:nvPr/>
        </p:nvSpPr>
        <p:spPr bwMode="auto">
          <a:xfrm>
            <a:off x="1919288" y="1268413"/>
            <a:ext cx="8748712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Times New Roman" pitchFamily="18" charset="0"/>
                <a:ea typeface="黑体" pitchFamily="2" charset="-122"/>
              </a:rPr>
              <a:t>约束条件：</a:t>
            </a:r>
            <a:r>
              <a:rPr kumimoji="1" lang="zh-CN" altLang="zh-CN" sz="2600" b="1" dirty="0">
                <a:latin typeface="Symbol" pitchFamily="18" charset="2"/>
              </a:rPr>
              <a:t>把其中的自变量所要满足的条件称为约束条件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</a:p>
        </p:txBody>
      </p:sp>
      <p:sp>
        <p:nvSpPr>
          <p:cNvPr id="173105" name="Rectangle 49"/>
          <p:cNvSpPr>
            <a:spLocks noChangeArrowheads="1"/>
          </p:cNvSpPr>
          <p:nvPr/>
        </p:nvSpPr>
        <p:spPr bwMode="auto">
          <a:xfrm>
            <a:off x="1878224" y="1833564"/>
            <a:ext cx="7638631" cy="492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Times New Roman" pitchFamily="18" charset="0"/>
                <a:ea typeface="黑体" pitchFamily="2" charset="-122"/>
              </a:rPr>
              <a:t>目标函数：</a:t>
            </a:r>
            <a:r>
              <a:rPr kumimoji="1" lang="zh-CN" altLang="zh-CN" sz="2600" b="1" dirty="0">
                <a:latin typeface="Symbol" pitchFamily="18" charset="2"/>
              </a:rPr>
              <a:t>把其中的要求极值的函数称为目标函数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</a:p>
        </p:txBody>
      </p:sp>
      <p:sp>
        <p:nvSpPr>
          <p:cNvPr id="173106" name="Text Box 50"/>
          <p:cNvSpPr txBox="1">
            <a:spLocks noChangeArrowheads="1"/>
          </p:cNvSpPr>
          <p:nvPr/>
        </p:nvSpPr>
        <p:spPr bwMode="auto">
          <a:xfrm>
            <a:off x="2219325" y="3878263"/>
            <a:ext cx="1828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极值问题</a:t>
            </a:r>
          </a:p>
        </p:txBody>
      </p:sp>
      <p:sp>
        <p:nvSpPr>
          <p:cNvPr id="173107" name="Text Box 51"/>
          <p:cNvSpPr txBox="1">
            <a:spLocks noChangeArrowheads="1"/>
          </p:cNvSpPr>
          <p:nvPr/>
        </p:nvSpPr>
        <p:spPr bwMode="auto">
          <a:xfrm>
            <a:off x="3863975" y="3573463"/>
            <a:ext cx="2514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无条件极值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</a:p>
        </p:txBody>
      </p:sp>
      <p:sp>
        <p:nvSpPr>
          <p:cNvPr id="173108" name="Text Box 52"/>
          <p:cNvSpPr txBox="1">
            <a:spLocks noChangeArrowheads="1"/>
          </p:cNvSpPr>
          <p:nvPr/>
        </p:nvSpPr>
        <p:spPr bwMode="auto">
          <a:xfrm>
            <a:off x="3889375" y="4273551"/>
            <a:ext cx="2133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条 件 极 值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</a:p>
        </p:txBody>
      </p:sp>
      <p:sp>
        <p:nvSpPr>
          <p:cNvPr id="173109" name="Text Box 53"/>
          <p:cNvSpPr txBox="1">
            <a:spLocks noChangeArrowheads="1"/>
          </p:cNvSpPr>
          <p:nvPr/>
        </p:nvSpPr>
        <p:spPr bwMode="auto">
          <a:xfrm>
            <a:off x="5880100" y="3573463"/>
            <a:ext cx="4095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对自变量只有定义域限制</a:t>
            </a:r>
          </a:p>
        </p:txBody>
      </p:sp>
      <p:sp>
        <p:nvSpPr>
          <p:cNvPr id="173110" name="Text Box 54"/>
          <p:cNvSpPr txBox="1">
            <a:spLocks noChangeArrowheads="1"/>
          </p:cNvSpPr>
          <p:nvPr/>
        </p:nvSpPr>
        <p:spPr bwMode="auto">
          <a:xfrm>
            <a:off x="5953125" y="4259263"/>
            <a:ext cx="41846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对自变量除定义域限制外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sp>
        <p:nvSpPr>
          <p:cNvPr id="173111" name="Text Box 55"/>
          <p:cNvSpPr txBox="1">
            <a:spLocks noChangeArrowheads="1"/>
          </p:cNvSpPr>
          <p:nvPr/>
        </p:nvSpPr>
        <p:spPr bwMode="auto">
          <a:xfrm>
            <a:off x="5965825" y="4792663"/>
            <a:ext cx="3028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还有其它条件限制</a:t>
            </a:r>
          </a:p>
        </p:txBody>
      </p:sp>
      <p:sp>
        <p:nvSpPr>
          <p:cNvPr id="173112" name="AutoShape 56"/>
          <p:cNvSpPr>
            <a:spLocks/>
          </p:cNvSpPr>
          <p:nvPr/>
        </p:nvSpPr>
        <p:spPr bwMode="auto">
          <a:xfrm>
            <a:off x="3819525" y="3725863"/>
            <a:ext cx="152400" cy="9906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pic>
        <p:nvPicPr>
          <p:cNvPr id="78860" name="Picture 58" descr="PE07677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" y="4811489"/>
            <a:ext cx="1712913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3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3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3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03" grpId="0"/>
      <p:bldP spid="173104" grpId="0"/>
      <p:bldP spid="173105" grpId="0"/>
      <p:bldP spid="173106" grpId="0" autoUpdateAnimBg="0"/>
      <p:bldP spid="173107" grpId="0" autoUpdateAnimBg="0"/>
      <p:bldP spid="173108" grpId="0" autoUpdateAnimBg="0"/>
      <p:bldP spid="173109" grpId="0" build="p" autoUpdateAnimBg="0"/>
      <p:bldP spid="173110" grpId="0" build="p" autoUpdateAnimBg="0"/>
      <p:bldP spid="173111" grpId="0" build="p" autoUpdateAnimBg="0"/>
      <p:bldP spid="1731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202" y="918428"/>
            <a:ext cx="8640960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二元函数再过某点的所有直线上都能取到极小值，则它在该点是否一定取到极小值？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1CF6BD8-75B4-432D-89F4-3C5A46A7C863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325426" y="2649043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449CC07-357D-4A0E-AE97-BF42B0994E47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325426" y="3443810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BBAA6AA-6037-4B13-93CE-3EDFAC0F938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325426" y="4210177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F8E3E202-E6EB-4665-BC9C-D5674C4D0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744" y="2564904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是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A5E7A766-0209-451D-8A4D-80FFAE881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743" y="3375081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不是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B2616829-4E72-4C16-B6EE-0678C1D36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743" y="4151399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不知道</a:t>
            </a:r>
          </a:p>
        </p:txBody>
      </p:sp>
    </p:spTree>
    <p:extLst>
      <p:ext uri="{BB962C8B-B14F-4D97-AF65-F5344CB8AC3E}">
        <p14:creationId xmlns:p14="http://schemas.microsoft.com/office/powerpoint/2010/main" val="7852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75395E6-DE0D-45C2-9BA1-A72D4444D1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869624"/>
              </p:ext>
            </p:extLst>
          </p:nvPr>
        </p:nvGraphicFramePr>
        <p:xfrm>
          <a:off x="1991544" y="2167889"/>
          <a:ext cx="45466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9560" imgH="228600" progId="Equation.DSMT4">
                  <p:embed/>
                </p:oleObj>
              </mc:Choice>
              <mc:Fallback>
                <p:oleObj name="Equation" r:id="rId2" imgW="187956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75395E6-DE0D-45C2-9BA1-A72D4444D1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1544" y="2167889"/>
                        <a:ext cx="45466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>
            <a:extLst>
              <a:ext uri="{FF2B5EF4-FFF2-40B4-BE49-F238E27FC236}">
                <a16:creationId xmlns:a16="http://schemas.microsoft.com/office/drawing/2014/main" id="{E72EFAEA-5CE5-4868-BAD4-F1CBE3491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23375" y="2173012"/>
            <a:ext cx="172819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例如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A868BED-B60A-458B-B38C-5126B5C4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202" y="918428"/>
            <a:ext cx="8640960" cy="93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dirty="0">
                <a:latin typeface="华文宋体" panose="02010600040101010101" pitchFamily="2" charset="-122"/>
                <a:ea typeface="华文宋体" panose="02010600040101010101" pitchFamily="2" charset="-122"/>
              </a:rPr>
              <a:t>二元函数再过某点的所有直线上都能取到极小值，则它在该点是否一定取到极小值？</a:t>
            </a:r>
            <a:endParaRPr kumimoji="1" lang="en-US" altLang="zh-CN" sz="2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9FF9E3-5BBA-4587-9042-23298FA62902}"/>
              </a:ext>
            </a:extLst>
          </p:cNvPr>
          <p:cNvGrpSpPr/>
          <p:nvPr/>
        </p:nvGrpSpPr>
        <p:grpSpPr>
          <a:xfrm>
            <a:off x="1277501" y="3070219"/>
            <a:ext cx="6552728" cy="566738"/>
            <a:chOff x="2882279" y="3571243"/>
            <a:chExt cx="6552728" cy="566738"/>
          </a:xfrm>
        </p:grpSpPr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16F7B1D4-E8A5-4902-905C-A31C52F74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279" y="3613674"/>
              <a:ext cx="6552728" cy="44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dirty="0">
                  <a:latin typeface="Symbol" pitchFamily="18" charset="2"/>
                </a:rPr>
                <a:t>过原点任意直线上，               是极小值点；</a:t>
              </a:r>
              <a:endParaRPr kumimoji="1" lang="en-US" altLang="zh-CN" sz="26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D3C2F31B-0377-4AE3-9F15-41E9AD3899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63952" y="3571243"/>
            <a:ext cx="1352550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5760" imgH="228600" progId="Equation.DSMT4">
                    <p:embed/>
                  </p:oleObj>
                </mc:Choice>
                <mc:Fallback>
                  <p:oleObj name="Equation" r:id="rId4" imgW="545760" imgH="22860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D3C2F31B-0377-4AE3-9F15-41E9AD3899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663952" y="3571243"/>
                          <a:ext cx="1352550" cy="566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ABCAB0-1054-4471-8C88-F19F76D5DD02}"/>
              </a:ext>
            </a:extLst>
          </p:cNvPr>
          <p:cNvGrpSpPr/>
          <p:nvPr/>
        </p:nvGrpSpPr>
        <p:grpSpPr>
          <a:xfrm>
            <a:off x="1277365" y="4030103"/>
            <a:ext cx="6552728" cy="566738"/>
            <a:chOff x="2882279" y="4783839"/>
            <a:chExt cx="6552728" cy="566738"/>
          </a:xfrm>
        </p:grpSpPr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8C689103-013D-4558-87FC-138123E99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2279" y="4783839"/>
              <a:ext cx="6552728" cy="445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dirty="0">
                  <a:latin typeface="Symbol" pitchFamily="18" charset="2"/>
                </a:rPr>
                <a:t>原函数在                 点不取极小值。</a:t>
              </a:r>
              <a:endParaRPr kumimoji="1" lang="en-US" altLang="zh-CN" sz="26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14F61344-7583-421F-96B9-199934DBE0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68775" y="4783839"/>
            <a:ext cx="1352550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5760" imgH="228600" progId="Equation.DSMT4">
                    <p:embed/>
                  </p:oleObj>
                </mc:Choice>
                <mc:Fallback>
                  <p:oleObj name="Equation" r:id="rId4" imgW="545760" imgH="2286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14F61344-7583-421F-96B9-199934DBE0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168775" y="4783839"/>
                          <a:ext cx="1352550" cy="566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EF4E502-4EE0-4E39-98F5-6DB0441DC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584243"/>
            <a:ext cx="5048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3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396727" y="242093"/>
            <a:ext cx="312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条件极值的求法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: </a:t>
            </a:r>
          </a:p>
        </p:txBody>
      </p:sp>
      <p:sp>
        <p:nvSpPr>
          <p:cNvPr id="182279" name="Text Box 7"/>
          <p:cNvSpPr txBox="1">
            <a:spLocks noChangeArrowheads="1"/>
          </p:cNvSpPr>
          <p:nvPr/>
        </p:nvSpPr>
        <p:spPr bwMode="auto">
          <a:xfrm>
            <a:off x="1544640" y="913607"/>
            <a:ext cx="3429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方法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   </a:t>
            </a: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代入法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182280" name="Text Box 8"/>
          <p:cNvSpPr txBox="1">
            <a:spLocks noChangeArrowheads="1"/>
          </p:cNvSpPr>
          <p:nvPr/>
        </p:nvSpPr>
        <p:spPr bwMode="auto">
          <a:xfrm>
            <a:off x="2287588" y="3292476"/>
            <a:ext cx="2438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求一元函数</a:t>
            </a:r>
          </a:p>
        </p:txBody>
      </p:sp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6326188" y="3292476"/>
            <a:ext cx="312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的无条件极值问题</a:t>
            </a:r>
          </a:p>
        </p:txBody>
      </p:sp>
      <p:sp>
        <p:nvSpPr>
          <p:cNvPr id="182285" name="Text Box 13"/>
          <p:cNvSpPr txBox="1">
            <a:spLocks noChangeArrowheads="1"/>
          </p:cNvSpPr>
          <p:nvPr/>
        </p:nvSpPr>
        <p:spPr bwMode="auto">
          <a:xfrm>
            <a:off x="1158826" y="1617662"/>
            <a:ext cx="1073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 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259140" y="2225675"/>
            <a:ext cx="704851" cy="990600"/>
            <a:chOff x="1236" y="2976"/>
            <a:chExt cx="444" cy="624"/>
          </a:xfrm>
        </p:grpSpPr>
        <p:sp>
          <p:nvSpPr>
            <p:cNvPr id="45069" name="AutoShape 16"/>
            <p:cNvSpPr>
              <a:spLocks noChangeArrowheads="1"/>
            </p:cNvSpPr>
            <p:nvPr/>
          </p:nvSpPr>
          <p:spPr bwMode="auto">
            <a:xfrm>
              <a:off x="1632" y="2976"/>
              <a:ext cx="48" cy="624"/>
            </a:xfrm>
            <a:prstGeom prst="downArrow">
              <a:avLst>
                <a:gd name="adj1" fmla="val 50000"/>
                <a:gd name="adj2" fmla="val 3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800">
                <a:solidFill>
                  <a:srgbClr val="808080"/>
                </a:solidFill>
                <a:latin typeface="Times New Roman" pitchFamily="18" charset="0"/>
              </a:endParaRPr>
            </a:p>
          </p:txBody>
        </p:sp>
        <p:sp>
          <p:nvSpPr>
            <p:cNvPr id="45070" name="Text Box 17"/>
            <p:cNvSpPr txBox="1">
              <a:spLocks noChangeArrowheads="1"/>
            </p:cNvSpPr>
            <p:nvPr/>
          </p:nvSpPr>
          <p:spPr bwMode="auto">
            <a:xfrm>
              <a:off x="1236" y="2976"/>
              <a:ext cx="349" cy="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333399"/>
                  </a:solidFill>
                  <a:latin typeface="Times New Roman" pitchFamily="18" charset="0"/>
                  <a:ea typeface="楷体_GB2312" pitchFamily="49" charset="-122"/>
                </a:rPr>
                <a:t>转化</a:t>
              </a:r>
            </a:p>
          </p:txBody>
        </p:sp>
      </p:grpSp>
      <p:graphicFrame>
        <p:nvGraphicFramePr>
          <p:cNvPr id="182290" name="Object 18"/>
          <p:cNvGraphicFramePr>
            <a:graphicFrameLocks noChangeAspect="1"/>
          </p:cNvGraphicFramePr>
          <p:nvPr/>
        </p:nvGraphicFramePr>
        <p:xfrm>
          <a:off x="2516188" y="1692275"/>
          <a:ext cx="330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457200" progId="Equation.3">
                  <p:embed/>
                </p:oleObj>
              </mc:Choice>
              <mc:Fallback>
                <p:oleObj name="Equation" r:id="rId2" imgW="330192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1692275"/>
                        <a:ext cx="3302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1" name="Object 19"/>
          <p:cNvGraphicFramePr>
            <a:graphicFrameLocks noChangeAspect="1"/>
          </p:cNvGraphicFramePr>
          <p:nvPr/>
        </p:nvGraphicFramePr>
        <p:xfrm>
          <a:off x="5856288" y="1692275"/>
          <a:ext cx="3975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74760" imgH="444240" progId="Equation.3">
                  <p:embed/>
                </p:oleObj>
              </mc:Choice>
              <mc:Fallback>
                <p:oleObj name="Equation" r:id="rId4" imgW="3974760" imgH="4442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6288" y="1692275"/>
                        <a:ext cx="39751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2" name="Object 20"/>
          <p:cNvGraphicFramePr>
            <a:graphicFrameLocks noChangeAspect="1"/>
          </p:cNvGraphicFramePr>
          <p:nvPr/>
        </p:nvGraphicFramePr>
        <p:xfrm>
          <a:off x="4040188" y="2454275"/>
          <a:ext cx="5295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295600" imgH="457200" progId="Equation.3">
                  <p:embed/>
                </p:oleObj>
              </mc:Choice>
              <mc:Fallback>
                <p:oleObj name="Equation" r:id="rId6" imgW="52956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88" y="2454275"/>
                        <a:ext cx="52959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93" name="Object 21"/>
          <p:cNvGraphicFramePr>
            <a:graphicFrameLocks noChangeAspect="1"/>
          </p:cNvGraphicFramePr>
          <p:nvPr/>
        </p:nvGraphicFramePr>
        <p:xfrm>
          <a:off x="4205288" y="3394075"/>
          <a:ext cx="2120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20760" imgH="406080" progId="Equation.3">
                  <p:embed/>
                </p:oleObj>
              </mc:Choice>
              <mc:Fallback>
                <p:oleObj name="Equation" r:id="rId8" imgW="2120760" imgH="40608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5288" y="3394075"/>
                        <a:ext cx="21209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2301" name="Picture 29" descr="00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9376" y="4437112"/>
            <a:ext cx="2432050" cy="16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utoUpdateAnimBg="0"/>
      <p:bldP spid="182279" grpId="0" autoUpdateAnimBg="0"/>
      <p:bldP spid="182280" grpId="0" autoUpdateAnimBg="0"/>
      <p:bldP spid="182281" grpId="0" autoUpdateAnimBg="0"/>
      <p:bldP spid="182285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736600" y="670471"/>
            <a:ext cx="9017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>
                <a:ea typeface="楷体_GB2312" pitchFamily="49" charset="-122"/>
              </a:rPr>
              <a:t>记号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574800" y="692696"/>
            <a:ext cx="4521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ea typeface="楷体_GB2312" pitchFamily="49" charset="-122"/>
              </a:rPr>
              <a:t>(</a:t>
            </a:r>
            <a:r>
              <a:rPr kumimoji="1" lang="zh-CN" altLang="en-US" sz="2800">
                <a:ea typeface="楷体_GB2312" pitchFamily="49" charset="-122"/>
              </a:rPr>
              <a:t>设下面涉及的偏导数连续</a:t>
            </a:r>
            <a:r>
              <a:rPr kumimoji="1" lang="en-US" altLang="zh-CN" sz="2800">
                <a:ea typeface="楷体_GB2312" pitchFamily="49" charset="-122"/>
              </a:rPr>
              <a:t>): </a:t>
            </a:r>
          </a:p>
        </p:txBody>
      </p:sp>
      <p:graphicFrame>
        <p:nvGraphicFramePr>
          <p:cNvPr id="4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254493"/>
              </p:ext>
            </p:extLst>
          </p:nvPr>
        </p:nvGraphicFramePr>
        <p:xfrm>
          <a:off x="1074903" y="1265579"/>
          <a:ext cx="3422793" cy="1067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431640" progId="Equation.DSMT4">
                  <p:embed/>
                </p:oleObj>
              </mc:Choice>
              <mc:Fallback>
                <p:oleObj name="Equation" r:id="rId2" imgW="138420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903" y="1265579"/>
                        <a:ext cx="3422793" cy="1067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83704"/>
              </p:ext>
            </p:extLst>
          </p:nvPr>
        </p:nvGraphicFramePr>
        <p:xfrm>
          <a:off x="1111910" y="2358336"/>
          <a:ext cx="3209228" cy="95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47560" imgH="431640" progId="Equation.DSMT4">
                  <p:embed/>
                </p:oleObj>
              </mc:Choice>
              <mc:Fallback>
                <p:oleObj name="Equation" r:id="rId4" imgW="144756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910" y="2358336"/>
                        <a:ext cx="3209228" cy="957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73217"/>
              </p:ext>
            </p:extLst>
          </p:nvPr>
        </p:nvGraphicFramePr>
        <p:xfrm>
          <a:off x="2248609" y="3378476"/>
          <a:ext cx="3265120" cy="95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73120" imgH="431640" progId="Equation.DSMT4">
                  <p:embed/>
                </p:oleObj>
              </mc:Choice>
              <mc:Fallback>
                <p:oleObj name="Equation" r:id="rId6" imgW="147312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8609" y="3378476"/>
                        <a:ext cx="3265120" cy="9571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165391"/>
              </p:ext>
            </p:extLst>
          </p:nvPr>
        </p:nvGraphicFramePr>
        <p:xfrm>
          <a:off x="4553378" y="1488195"/>
          <a:ext cx="4945985" cy="626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760" imgH="241200" progId="Equation.DSMT4">
                  <p:embed/>
                </p:oleObj>
              </mc:Choice>
              <mc:Fallback>
                <p:oleObj name="Equation" r:id="rId8" imgW="190476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3378" y="1488195"/>
                        <a:ext cx="4945985" cy="6264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31792"/>
              </p:ext>
            </p:extLst>
          </p:nvPr>
        </p:nvGraphicFramePr>
        <p:xfrm>
          <a:off x="5513729" y="2474335"/>
          <a:ext cx="5946091" cy="550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43200" imgH="253800" progId="Equation.DSMT4">
                  <p:embed/>
                </p:oleObj>
              </mc:Choice>
              <mc:Fallback>
                <p:oleObj name="Equation" r:id="rId10" imgW="2743200" imgH="2538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729" y="2474335"/>
                        <a:ext cx="5946091" cy="5505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3810"/>
              </p:ext>
            </p:extLst>
          </p:nvPr>
        </p:nvGraphicFramePr>
        <p:xfrm>
          <a:off x="6681622" y="3287264"/>
          <a:ext cx="4358925" cy="1048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06280" imgH="482400" progId="Equation.DSMT4">
                  <p:embed/>
                </p:oleObj>
              </mc:Choice>
              <mc:Fallback>
                <p:oleObj name="Equation" r:id="rId12" imgW="2006280" imgH="4824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622" y="3287264"/>
                        <a:ext cx="4358925" cy="1048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49202" y="3558711"/>
            <a:ext cx="1691787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800">
                <a:ea typeface="楷体_GB2312" pitchFamily="49" charset="-122"/>
              </a:rPr>
              <a:t> </a:t>
            </a:r>
            <a:r>
              <a:rPr kumimoji="1" lang="zh-CN" altLang="en-US" sz="2800">
                <a:ea typeface="楷体_GB2312" pitchFamily="49" charset="-122"/>
              </a:rPr>
              <a:t>一般地</a:t>
            </a:r>
            <a:r>
              <a:rPr kumimoji="1" lang="en-US" altLang="zh-CN" sz="2800">
                <a:ea typeface="楷体_GB2312" pitchFamily="49" charset="-122"/>
              </a:rPr>
              <a:t>, </a:t>
            </a:r>
          </a:p>
        </p:txBody>
      </p:sp>
      <p:sp>
        <p:nvSpPr>
          <p:cNvPr id="4115" name="Text Box 19"/>
          <p:cNvSpPr txBox="1">
            <a:spLocks noChangeArrowheads="1"/>
          </p:cNvSpPr>
          <p:nvPr/>
        </p:nvSpPr>
        <p:spPr bwMode="auto">
          <a:xfrm>
            <a:off x="584201" y="1421358"/>
            <a:ext cx="5277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800">
                <a:ea typeface="楷体_GB2312" pitchFamily="49" charset="-122"/>
              </a:rPr>
              <a:t>  </a:t>
            </a:r>
          </a:p>
        </p:txBody>
      </p:sp>
      <p:sp>
        <p:nvSpPr>
          <p:cNvPr id="4116" name="Text Box 20"/>
          <p:cNvSpPr txBox="1">
            <a:spLocks noChangeArrowheads="1"/>
          </p:cNvSpPr>
          <p:nvPr/>
        </p:nvSpPr>
        <p:spPr bwMode="auto">
          <a:xfrm>
            <a:off x="584201" y="2448471"/>
            <a:ext cx="5277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zh-CN" sz="2800">
                <a:ea typeface="楷体_GB2312" pitchFamily="49" charset="-122"/>
              </a:rPr>
              <a:t>  </a:t>
            </a:r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4553378" y="2464429"/>
            <a:ext cx="895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表示</a:t>
            </a:r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660790" y="3558711"/>
            <a:ext cx="895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表示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7" grpId="0" build="p" autoUpdateAnimBg="0"/>
      <p:bldP spid="4115" grpId="0" build="p" autoUpdateAnimBg="0"/>
      <p:bldP spid="4116" grpId="0" build="p" autoUpdateAnimBg="0"/>
      <p:bldP spid="4117" grpId="0" build="p" autoUpdateAnimBg="0"/>
      <p:bldP spid="4118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Object 2"/>
          <p:cNvGraphicFramePr>
            <a:graphicFrameLocks noChangeAspect="1"/>
          </p:cNvGraphicFramePr>
          <p:nvPr/>
        </p:nvGraphicFramePr>
        <p:xfrm>
          <a:off x="2286000" y="990600"/>
          <a:ext cx="330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457200" progId="Equation.3">
                  <p:embed/>
                </p:oleObj>
              </mc:Choice>
              <mc:Fallback>
                <p:oleObj name="Equation" r:id="rId2" imgW="3301920" imgH="457200" progId="Equation.3">
                  <p:embed/>
                  <p:pic>
                    <p:nvPicPr>
                      <p:cNvPr id="1832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90600"/>
                        <a:ext cx="3302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4267200" cy="5715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方法</a:t>
            </a:r>
            <a:r>
              <a:rPr lang="en-US" altLang="zh-CN" sz="2800" b="1" dirty="0">
                <a:ea typeface="楷体_GB2312" pitchFamily="49" charset="-122"/>
              </a:rPr>
              <a:t>2   </a:t>
            </a:r>
            <a:r>
              <a:rPr lang="zh-CN" altLang="en-US" sz="2800" b="1" dirty="0">
                <a:ea typeface="楷体_GB2312" pitchFamily="49" charset="-122"/>
              </a:rPr>
              <a:t>拉格朗日乘数法</a:t>
            </a:r>
            <a:r>
              <a:rPr lang="en-US" altLang="zh-CN" sz="2800" b="1" dirty="0">
                <a:ea typeface="楷体_GB2312" pitchFamily="49" charset="-122"/>
              </a:rPr>
              <a:t>.</a:t>
            </a:r>
          </a:p>
        </p:txBody>
      </p:sp>
      <p:graphicFrame>
        <p:nvGraphicFramePr>
          <p:cNvPr id="183307" name="Object 11"/>
          <p:cNvGraphicFramePr>
            <a:graphicFrameLocks noChangeAspect="1"/>
          </p:cNvGraphicFramePr>
          <p:nvPr/>
        </p:nvGraphicFramePr>
        <p:xfrm>
          <a:off x="5581650" y="990600"/>
          <a:ext cx="4064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63680" imgH="444240" progId="Equation.3">
                  <p:embed/>
                </p:oleObj>
              </mc:Choice>
              <mc:Fallback>
                <p:oleObj name="Equation" r:id="rId4" imgW="4063680" imgH="444240" progId="Equation.3">
                  <p:embed/>
                  <p:pic>
                    <p:nvPicPr>
                      <p:cNvPr id="18330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990600"/>
                        <a:ext cx="40640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1055440" y="928687"/>
            <a:ext cx="987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endParaRPr kumimoji="1" lang="en-US" altLang="zh-CN" sz="28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656EC0-060C-44C0-8488-B0E72C071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59" y="1802488"/>
            <a:ext cx="6905481" cy="40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1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4267200" cy="5715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方法</a:t>
            </a:r>
            <a:r>
              <a:rPr lang="en-US" altLang="zh-CN" sz="2800" b="1" dirty="0">
                <a:ea typeface="楷体_GB2312" pitchFamily="49" charset="-122"/>
              </a:rPr>
              <a:t>2   </a:t>
            </a:r>
            <a:r>
              <a:rPr lang="zh-CN" altLang="en-US" sz="2800" b="1" dirty="0">
                <a:ea typeface="楷体_GB2312" pitchFamily="49" charset="-122"/>
              </a:rPr>
              <a:t>拉格朗日乘数法</a:t>
            </a:r>
            <a:r>
              <a:rPr lang="en-US" altLang="zh-CN" sz="2800" b="1" dirty="0">
                <a:ea typeface="楷体_GB2312" pitchFamily="49" charset="-122"/>
              </a:rPr>
              <a:t>.</a:t>
            </a:r>
          </a:p>
        </p:txBody>
      </p:sp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1055440" y="928687"/>
            <a:ext cx="987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endParaRPr kumimoji="1" lang="en-US" altLang="zh-CN" sz="28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66B11F-620B-4F5A-827B-4C7CBAF6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628800"/>
            <a:ext cx="5400600" cy="4643886"/>
          </a:xfrm>
          <a:prstGeom prst="rect">
            <a:avLst/>
          </a:prstGeom>
        </p:spPr>
      </p:pic>
      <p:graphicFrame>
        <p:nvGraphicFramePr>
          <p:cNvPr id="26" name="Object 2">
            <a:extLst>
              <a:ext uri="{FF2B5EF4-FFF2-40B4-BE49-F238E27FC236}">
                <a16:creationId xmlns:a16="http://schemas.microsoft.com/office/drawing/2014/main" id="{7DAA8016-757B-4876-A911-723C09442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031074"/>
              </p:ext>
            </p:extLst>
          </p:nvPr>
        </p:nvGraphicFramePr>
        <p:xfrm>
          <a:off x="2207568" y="932117"/>
          <a:ext cx="3670448" cy="515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36480" imgH="215640" progId="Equation.DSMT4">
                  <p:embed/>
                </p:oleObj>
              </mc:Choice>
              <mc:Fallback>
                <p:oleObj name="Equation" r:id="rId3" imgW="1536480" imgH="215640" progId="Equation.DSMT4">
                  <p:embed/>
                  <p:pic>
                    <p:nvPicPr>
                      <p:cNvPr id="26" name="Object 2">
                        <a:extLst>
                          <a:ext uri="{FF2B5EF4-FFF2-40B4-BE49-F238E27FC236}">
                            <a16:creationId xmlns:a16="http://schemas.microsoft.com/office/drawing/2014/main" id="{7DAA8016-757B-4876-A911-723C09442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932117"/>
                        <a:ext cx="3670448" cy="5156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>
            <a:extLst>
              <a:ext uri="{FF2B5EF4-FFF2-40B4-BE49-F238E27FC236}">
                <a16:creationId xmlns:a16="http://schemas.microsoft.com/office/drawing/2014/main" id="{D510EB0A-ABAE-4B8B-AA43-10CC617F4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61292"/>
              </p:ext>
            </p:extLst>
          </p:nvPr>
        </p:nvGraphicFramePr>
        <p:xfrm>
          <a:off x="5878016" y="919417"/>
          <a:ext cx="4347790" cy="50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1400" imgH="215640" progId="Equation.DSMT4">
                  <p:embed/>
                </p:oleObj>
              </mc:Choice>
              <mc:Fallback>
                <p:oleObj name="Equation" r:id="rId5" imgW="1841400" imgH="215640" progId="Equation.DSMT4">
                  <p:embed/>
                  <p:pic>
                    <p:nvPicPr>
                      <p:cNvPr id="27" name="Object 11">
                        <a:extLst>
                          <a:ext uri="{FF2B5EF4-FFF2-40B4-BE49-F238E27FC236}">
                            <a16:creationId xmlns:a16="http://schemas.microsoft.com/office/drawing/2014/main" id="{D510EB0A-ABAE-4B8B-AA43-10CC617F4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016" y="919417"/>
                        <a:ext cx="4347790" cy="509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2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4267200" cy="5715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方法</a:t>
            </a:r>
            <a:r>
              <a:rPr lang="en-US" altLang="zh-CN" sz="2800" b="1" dirty="0">
                <a:ea typeface="楷体_GB2312" pitchFamily="49" charset="-122"/>
              </a:rPr>
              <a:t>2   </a:t>
            </a:r>
            <a:r>
              <a:rPr lang="zh-CN" altLang="en-US" sz="2800" b="1" dirty="0">
                <a:ea typeface="楷体_GB2312" pitchFamily="49" charset="-122"/>
              </a:rPr>
              <a:t>拉格朗日乘数法</a:t>
            </a:r>
            <a:r>
              <a:rPr lang="en-US" altLang="zh-CN" sz="2800" b="1" dirty="0">
                <a:ea typeface="楷体_GB2312" pitchFamily="49" charset="-122"/>
              </a:rPr>
              <a:t>.</a:t>
            </a:r>
          </a:p>
        </p:txBody>
      </p:sp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1055440" y="928687"/>
            <a:ext cx="987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endParaRPr kumimoji="1" lang="en-US" altLang="zh-CN" sz="28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26" name="Object 2">
            <a:extLst>
              <a:ext uri="{FF2B5EF4-FFF2-40B4-BE49-F238E27FC236}">
                <a16:creationId xmlns:a16="http://schemas.microsoft.com/office/drawing/2014/main" id="{7DAA8016-757B-4876-A911-723C094429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070662"/>
              </p:ext>
            </p:extLst>
          </p:nvPr>
        </p:nvGraphicFramePr>
        <p:xfrm>
          <a:off x="2042865" y="931863"/>
          <a:ext cx="56118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49360" imgH="215640" progId="Equation.DSMT4">
                  <p:embed/>
                </p:oleObj>
              </mc:Choice>
              <mc:Fallback>
                <p:oleObj name="Equation" r:id="rId2" imgW="2349360" imgH="215640" progId="Equation.DSMT4">
                  <p:embed/>
                  <p:pic>
                    <p:nvPicPr>
                      <p:cNvPr id="26" name="Object 2">
                        <a:extLst>
                          <a:ext uri="{FF2B5EF4-FFF2-40B4-BE49-F238E27FC236}">
                            <a16:creationId xmlns:a16="http://schemas.microsoft.com/office/drawing/2014/main" id="{7DAA8016-757B-4876-A911-723C09442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2865" y="931863"/>
                        <a:ext cx="5611813" cy="5159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1">
            <a:extLst>
              <a:ext uri="{FF2B5EF4-FFF2-40B4-BE49-F238E27FC236}">
                <a16:creationId xmlns:a16="http://schemas.microsoft.com/office/drawing/2014/main" id="{D510EB0A-ABAE-4B8B-AA43-10CC617F4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531549"/>
              </p:ext>
            </p:extLst>
          </p:nvPr>
        </p:nvGraphicFramePr>
        <p:xfrm>
          <a:off x="7626146" y="938059"/>
          <a:ext cx="4347790" cy="50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400" imgH="215640" progId="Equation.DSMT4">
                  <p:embed/>
                </p:oleObj>
              </mc:Choice>
              <mc:Fallback>
                <p:oleObj name="Equation" r:id="rId4" imgW="1841400" imgH="215640" progId="Equation.DSMT4">
                  <p:embed/>
                  <p:pic>
                    <p:nvPicPr>
                      <p:cNvPr id="27" name="Object 11">
                        <a:extLst>
                          <a:ext uri="{FF2B5EF4-FFF2-40B4-BE49-F238E27FC236}">
                            <a16:creationId xmlns:a16="http://schemas.microsoft.com/office/drawing/2014/main" id="{D510EB0A-ABAE-4B8B-AA43-10CC617F4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6146" y="938059"/>
                        <a:ext cx="4347790" cy="509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4AD70FF0-57D5-4AAF-A5E6-9B8165B9D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648" y="1554163"/>
            <a:ext cx="6120858" cy="50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8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1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298" name="Object 2"/>
          <p:cNvGraphicFramePr>
            <a:graphicFrameLocks noChangeAspect="1"/>
          </p:cNvGraphicFramePr>
          <p:nvPr/>
        </p:nvGraphicFramePr>
        <p:xfrm>
          <a:off x="2286000" y="990600"/>
          <a:ext cx="3302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01920" imgH="457200" progId="Equation.3">
                  <p:embed/>
                </p:oleObj>
              </mc:Choice>
              <mc:Fallback>
                <p:oleObj name="Equation" r:id="rId2" imgW="330192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90600"/>
                        <a:ext cx="33020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54000"/>
            <a:ext cx="4267200" cy="571500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方法</a:t>
            </a:r>
            <a:r>
              <a:rPr lang="en-US" altLang="zh-CN" sz="2800" b="1" dirty="0">
                <a:ea typeface="楷体_GB2312" pitchFamily="49" charset="-122"/>
              </a:rPr>
              <a:t>2   </a:t>
            </a:r>
            <a:r>
              <a:rPr lang="zh-CN" altLang="en-US" sz="2800" b="1" dirty="0">
                <a:ea typeface="楷体_GB2312" pitchFamily="49" charset="-122"/>
              </a:rPr>
              <a:t>拉格朗日乘数法</a:t>
            </a:r>
            <a:r>
              <a:rPr lang="en-US" altLang="zh-CN" sz="2800" b="1" dirty="0">
                <a:ea typeface="楷体_GB2312" pitchFamily="49" charset="-122"/>
              </a:rPr>
              <a:t>.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2152650" y="1524001"/>
            <a:ext cx="2495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如方法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所述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1752600" y="2119313"/>
            <a:ext cx="419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则问题等价于一元函数</a:t>
            </a:r>
          </a:p>
        </p:txBody>
      </p:sp>
      <p:sp>
        <p:nvSpPr>
          <p:cNvPr id="183302" name="Text Box 6"/>
          <p:cNvSpPr txBox="1">
            <a:spLocks noChangeArrowheads="1"/>
          </p:cNvSpPr>
          <p:nvPr/>
        </p:nvSpPr>
        <p:spPr bwMode="auto">
          <a:xfrm>
            <a:off x="6680200" y="1524001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可确定隐函数</a:t>
            </a:r>
          </a:p>
        </p:txBody>
      </p:sp>
      <p:sp>
        <p:nvSpPr>
          <p:cNvPr id="183303" name="Text Box 7"/>
          <p:cNvSpPr txBox="1">
            <a:spLocks noChangeArrowheads="1"/>
          </p:cNvSpPr>
          <p:nvPr/>
        </p:nvSpPr>
        <p:spPr bwMode="auto">
          <a:xfrm>
            <a:off x="7620000" y="2195513"/>
            <a:ext cx="2209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的极值问题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1828800" y="2667001"/>
            <a:ext cx="2514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极值点必满足</a:t>
            </a:r>
          </a:p>
        </p:txBody>
      </p:sp>
      <p:sp>
        <p:nvSpPr>
          <p:cNvPr id="183305" name="Text Box 9"/>
          <p:cNvSpPr txBox="1">
            <a:spLocks noChangeArrowheads="1"/>
          </p:cNvSpPr>
          <p:nvPr/>
        </p:nvSpPr>
        <p:spPr bwMode="auto">
          <a:xfrm>
            <a:off x="4546600" y="1546226"/>
            <a:ext cx="628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设 </a:t>
            </a:r>
          </a:p>
        </p:txBody>
      </p: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2133600" y="5410201"/>
            <a:ext cx="539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记</a:t>
            </a:r>
          </a:p>
        </p:txBody>
      </p:sp>
      <p:graphicFrame>
        <p:nvGraphicFramePr>
          <p:cNvPr id="183307" name="Object 11"/>
          <p:cNvGraphicFramePr>
            <a:graphicFrameLocks noChangeAspect="1"/>
          </p:cNvGraphicFramePr>
          <p:nvPr/>
        </p:nvGraphicFramePr>
        <p:xfrm>
          <a:off x="5581650" y="990600"/>
          <a:ext cx="4064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63680" imgH="444240" progId="Equation.3">
                  <p:embed/>
                </p:oleObj>
              </mc:Choice>
              <mc:Fallback>
                <p:oleObj name="Equation" r:id="rId4" imgW="4063680" imgH="4442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990600"/>
                        <a:ext cx="40640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8" name="Object 12"/>
          <p:cNvGraphicFramePr>
            <a:graphicFrameLocks noChangeAspect="1"/>
          </p:cNvGraphicFramePr>
          <p:nvPr/>
        </p:nvGraphicFramePr>
        <p:xfrm>
          <a:off x="5080000" y="1636713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406080" progId="Equation.3">
                  <p:embed/>
                </p:oleObj>
              </mc:Choice>
              <mc:Fallback>
                <p:oleObj name="Equation" r:id="rId6" imgW="1600200" imgH="4060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1636713"/>
                        <a:ext cx="1600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9" name="Object 13"/>
          <p:cNvGraphicFramePr>
            <a:graphicFrameLocks noChangeAspect="1"/>
          </p:cNvGraphicFramePr>
          <p:nvPr/>
        </p:nvGraphicFramePr>
        <p:xfrm>
          <a:off x="8991600" y="1651000"/>
          <a:ext cx="1447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47560" imgH="406080" progId="Equation.3">
                  <p:embed/>
                </p:oleObj>
              </mc:Choice>
              <mc:Fallback>
                <p:oleObj name="Equation" r:id="rId8" imgW="1447560" imgH="4060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1600" y="1651000"/>
                        <a:ext cx="14478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0" name="Object 14"/>
          <p:cNvGraphicFramePr>
            <a:graphicFrameLocks noChangeAspect="1"/>
          </p:cNvGraphicFramePr>
          <p:nvPr/>
        </p:nvGraphicFramePr>
        <p:xfrm>
          <a:off x="5499100" y="2260600"/>
          <a:ext cx="2120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20760" imgH="406080" progId="Equation.3">
                  <p:embed/>
                </p:oleObj>
              </mc:Choice>
              <mc:Fallback>
                <p:oleObj name="Equation" r:id="rId10" imgW="2120760" imgH="4060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2260600"/>
                        <a:ext cx="21209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1055440" y="928687"/>
            <a:ext cx="987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endParaRPr kumimoji="1" lang="en-US" altLang="zh-CN" sz="2800" dirty="0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83312" name="Text Box 16"/>
          <p:cNvSpPr txBox="1">
            <a:spLocks noChangeArrowheads="1"/>
          </p:cNvSpPr>
          <p:nvPr/>
        </p:nvSpPr>
        <p:spPr bwMode="auto">
          <a:xfrm>
            <a:off x="9677400" y="2200276"/>
            <a:ext cx="628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故 </a:t>
            </a:r>
          </a:p>
        </p:txBody>
      </p:sp>
      <p:graphicFrame>
        <p:nvGraphicFramePr>
          <p:cNvPr id="183313" name="Object 17"/>
          <p:cNvGraphicFramePr>
            <a:graphicFrameLocks noChangeAspect="1"/>
          </p:cNvGraphicFramePr>
          <p:nvPr/>
        </p:nvGraphicFramePr>
        <p:xfrm>
          <a:off x="4114800" y="3187700"/>
          <a:ext cx="3048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047760" imgH="850680" progId="Equation.3">
                  <p:embed/>
                </p:oleObj>
              </mc:Choice>
              <mc:Fallback>
                <p:oleObj name="Equation" r:id="rId12" imgW="3047760" imgH="8506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187700"/>
                        <a:ext cx="3048000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4" name="Object 18"/>
          <p:cNvGraphicFramePr>
            <a:graphicFrameLocks noChangeAspect="1"/>
          </p:cNvGraphicFramePr>
          <p:nvPr/>
        </p:nvGraphicFramePr>
        <p:xfrm>
          <a:off x="2209800" y="4089400"/>
          <a:ext cx="2057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057400" imgH="1015920" progId="Equation.3">
                  <p:embed/>
                </p:oleObj>
              </mc:Choice>
              <mc:Fallback>
                <p:oleObj name="Equation" r:id="rId14" imgW="2057400" imgH="10159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89400"/>
                        <a:ext cx="20574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5" name="Object 19"/>
          <p:cNvGraphicFramePr>
            <a:graphicFrameLocks noChangeAspect="1"/>
          </p:cNvGraphicFramePr>
          <p:nvPr/>
        </p:nvGraphicFramePr>
        <p:xfrm>
          <a:off x="5105400" y="4114800"/>
          <a:ext cx="2209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09680" imgH="1015920" progId="Equation.3">
                  <p:embed/>
                </p:oleObj>
              </mc:Choice>
              <mc:Fallback>
                <p:oleObj name="Equation" r:id="rId16" imgW="2209680" imgH="10159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114800"/>
                        <a:ext cx="2209800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6" name="Object 20"/>
          <p:cNvGraphicFramePr>
            <a:graphicFrameLocks noChangeAspect="1"/>
          </p:cNvGraphicFramePr>
          <p:nvPr/>
        </p:nvGraphicFramePr>
        <p:xfrm>
          <a:off x="4191000" y="5181600"/>
          <a:ext cx="1295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295280" imgH="1079280" progId="Equation.3">
                  <p:embed/>
                </p:oleObj>
              </mc:Choice>
              <mc:Fallback>
                <p:oleObj name="Equation" r:id="rId18" imgW="1295280" imgH="10792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181600"/>
                        <a:ext cx="12954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7" name="Text Box 21"/>
          <p:cNvSpPr txBox="1">
            <a:spLocks noChangeArrowheads="1"/>
          </p:cNvSpPr>
          <p:nvPr/>
        </p:nvSpPr>
        <p:spPr bwMode="auto">
          <a:xfrm>
            <a:off x="4267200" y="4267201"/>
            <a:ext cx="895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故有</a:t>
            </a:r>
          </a:p>
        </p:txBody>
      </p:sp>
      <p:graphicFrame>
        <p:nvGraphicFramePr>
          <p:cNvPr id="183318" name="Object 22"/>
          <p:cNvGraphicFramePr>
            <a:graphicFrameLocks noChangeAspect="1"/>
          </p:cNvGraphicFramePr>
          <p:nvPr/>
        </p:nvGraphicFramePr>
        <p:xfrm>
          <a:off x="5549900" y="5511800"/>
          <a:ext cx="774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774360" imgH="393480" progId="Equation.3">
                  <p:embed/>
                </p:oleObj>
              </mc:Choice>
              <mc:Fallback>
                <p:oleObj name="Equation" r:id="rId20" imgW="774360" imgH="393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900" y="5511800"/>
                        <a:ext cx="7747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3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3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3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 autoUpdateAnimBg="0"/>
      <p:bldP spid="183301" grpId="0" autoUpdateAnimBg="0"/>
      <p:bldP spid="183302" grpId="0" autoUpdateAnimBg="0"/>
      <p:bldP spid="183303" grpId="0" autoUpdateAnimBg="0"/>
      <p:bldP spid="183304" grpId="0" autoUpdateAnimBg="0"/>
      <p:bldP spid="183305" grpId="0" build="p" autoUpdateAnimBg="0"/>
      <p:bldP spid="183306" grpId="0" build="p" autoUpdateAnimBg="0"/>
      <p:bldP spid="183311" grpId="0" build="p" autoUpdateAnimBg="0"/>
      <p:bldP spid="183312" grpId="0" build="p" autoUpdateAnimBg="0"/>
      <p:bldP spid="183317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2"/>
          <p:cNvSpPr txBox="1">
            <a:spLocks noChangeArrowheads="1"/>
          </p:cNvSpPr>
          <p:nvPr/>
        </p:nvSpPr>
        <p:spPr bwMode="auto">
          <a:xfrm>
            <a:off x="2133600" y="2133601"/>
            <a:ext cx="2590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引入辅助函数</a:t>
            </a:r>
          </a:p>
        </p:txBody>
      </p:sp>
      <p:sp>
        <p:nvSpPr>
          <p:cNvPr id="184323" name="Text Box 3"/>
          <p:cNvSpPr txBox="1">
            <a:spLocks noChangeArrowheads="1"/>
          </p:cNvSpPr>
          <p:nvPr/>
        </p:nvSpPr>
        <p:spPr bwMode="auto">
          <a:xfrm>
            <a:off x="2209800" y="4724401"/>
            <a:ext cx="693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辅助函数</a:t>
            </a:r>
            <a:r>
              <a:rPr kumimoji="1" lang="en-US" altLang="zh-CN" sz="2800" b="1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kumimoji="1" lang="en-US" altLang="zh-CN" sz="2800" 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称为拉格朗日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 Lagrange )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函数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184324" name="Object 4"/>
          <p:cNvGraphicFramePr>
            <a:graphicFrameLocks noChangeAspect="1"/>
          </p:cNvGraphicFramePr>
          <p:nvPr/>
        </p:nvGraphicFramePr>
        <p:xfrm>
          <a:off x="4552950" y="2895601"/>
          <a:ext cx="27114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17640" imgH="444240" progId="Equation.3">
                  <p:embed/>
                </p:oleObj>
              </mc:Choice>
              <mc:Fallback>
                <p:oleObj name="Equation" r:id="rId2" imgW="271764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95601"/>
                        <a:ext cx="271145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5" name="Object 5"/>
          <p:cNvGraphicFramePr>
            <a:graphicFrameLocks noChangeAspect="1"/>
          </p:cNvGraphicFramePr>
          <p:nvPr/>
        </p:nvGraphicFramePr>
        <p:xfrm>
          <a:off x="4546600" y="3467100"/>
          <a:ext cx="2768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68400" imgH="495000" progId="Equation.3">
                  <p:embed/>
                </p:oleObj>
              </mc:Choice>
              <mc:Fallback>
                <p:oleObj name="Equation" r:id="rId4" imgW="2768400" imgH="495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3467100"/>
                        <a:ext cx="27686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6" name="Object 6"/>
          <p:cNvGraphicFramePr>
            <a:graphicFrameLocks noChangeAspect="1"/>
          </p:cNvGraphicFramePr>
          <p:nvPr/>
        </p:nvGraphicFramePr>
        <p:xfrm>
          <a:off x="4552950" y="405130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444240" progId="Equation.3">
                  <p:embed/>
                </p:oleObj>
              </mc:Choice>
              <mc:Fallback>
                <p:oleObj name="Equation" r:id="rId6" imgW="1600200" imgH="4442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4051300"/>
                        <a:ext cx="16002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7" name="Text Box 7"/>
          <p:cNvSpPr txBox="1">
            <a:spLocks noChangeArrowheads="1"/>
          </p:cNvSpPr>
          <p:nvPr/>
        </p:nvSpPr>
        <p:spPr bwMode="auto">
          <a:xfrm>
            <a:off x="8763000" y="4724401"/>
            <a:ext cx="1752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利用拉格</a:t>
            </a:r>
          </a:p>
        </p:txBody>
      </p:sp>
      <p:sp>
        <p:nvSpPr>
          <p:cNvPr id="47116" name="Text Box 8"/>
          <p:cNvSpPr txBox="1">
            <a:spLocks noChangeArrowheads="1"/>
          </p:cNvSpPr>
          <p:nvPr/>
        </p:nvSpPr>
        <p:spPr bwMode="auto">
          <a:xfrm>
            <a:off x="2133600" y="1066800"/>
            <a:ext cx="2743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极值点必满足</a:t>
            </a:r>
          </a:p>
        </p:txBody>
      </p:sp>
      <p:sp>
        <p:nvSpPr>
          <p:cNvPr id="184329" name="AutoShape 9"/>
          <p:cNvSpPr>
            <a:spLocks/>
          </p:cNvSpPr>
          <p:nvPr/>
        </p:nvSpPr>
        <p:spPr bwMode="auto">
          <a:xfrm>
            <a:off x="4495800" y="5334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aphicFrame>
        <p:nvGraphicFramePr>
          <p:cNvPr id="184330" name="Object 10"/>
          <p:cNvGraphicFramePr>
            <a:graphicFrameLocks noChangeAspect="1"/>
          </p:cNvGraphicFramePr>
          <p:nvPr/>
        </p:nvGraphicFramePr>
        <p:xfrm>
          <a:off x="4730750" y="546100"/>
          <a:ext cx="1930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30320" imgH="444240" progId="Equation.3">
                  <p:embed/>
                </p:oleObj>
              </mc:Choice>
              <mc:Fallback>
                <p:oleObj name="Equation" r:id="rId8" imgW="1930320" imgH="4442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546100"/>
                        <a:ext cx="19304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1" name="Object 11"/>
          <p:cNvGraphicFramePr>
            <a:graphicFrameLocks noChangeAspect="1"/>
          </p:cNvGraphicFramePr>
          <p:nvPr/>
        </p:nvGraphicFramePr>
        <p:xfrm>
          <a:off x="4730750" y="1098550"/>
          <a:ext cx="1968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68480" imgH="495000" progId="Equation.3">
                  <p:embed/>
                </p:oleObj>
              </mc:Choice>
              <mc:Fallback>
                <p:oleObj name="Equation" r:id="rId10" imgW="1968480" imgH="495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750" y="1098550"/>
                        <a:ext cx="19685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2" name="Object 12"/>
          <p:cNvGraphicFramePr>
            <a:graphicFrameLocks noChangeAspect="1"/>
          </p:cNvGraphicFramePr>
          <p:nvPr/>
        </p:nvGraphicFramePr>
        <p:xfrm>
          <a:off x="4800600" y="1651000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406080" progId="Equation.3">
                  <p:embed/>
                </p:oleObj>
              </mc:Choice>
              <mc:Fallback>
                <p:oleObj name="Equation" r:id="rId12" imgW="1600200" imgH="4060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651000"/>
                        <a:ext cx="1600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3" name="Text Box 13"/>
          <p:cNvSpPr txBox="1">
            <a:spLocks noChangeArrowheads="1"/>
          </p:cNvSpPr>
          <p:nvPr/>
        </p:nvSpPr>
        <p:spPr bwMode="auto">
          <a:xfrm>
            <a:off x="1752601" y="3367088"/>
            <a:ext cx="24161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则极值点满足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:</a:t>
            </a:r>
          </a:p>
        </p:txBody>
      </p:sp>
      <p:sp>
        <p:nvSpPr>
          <p:cNvPr id="184334" name="AutoShape 14"/>
          <p:cNvSpPr>
            <a:spLocks/>
          </p:cNvSpPr>
          <p:nvPr/>
        </p:nvSpPr>
        <p:spPr bwMode="auto">
          <a:xfrm>
            <a:off x="4267200" y="28956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sp>
        <p:nvSpPr>
          <p:cNvPr id="184335" name="Text Box 15"/>
          <p:cNvSpPr txBox="1">
            <a:spLocks noChangeArrowheads="1"/>
          </p:cNvSpPr>
          <p:nvPr/>
        </p:nvSpPr>
        <p:spPr bwMode="auto">
          <a:xfrm>
            <a:off x="1752600" y="5334001"/>
            <a:ext cx="723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朗日函数求极值的方法称为拉格朗日乘数法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184336" name="Object 16"/>
          <p:cNvGraphicFramePr>
            <a:graphicFrameLocks noChangeAspect="1"/>
          </p:cNvGraphicFramePr>
          <p:nvPr/>
        </p:nvGraphicFramePr>
        <p:xfrm>
          <a:off x="4546600" y="2286000"/>
          <a:ext cx="3365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65280" imgH="406080" progId="Equation.3">
                  <p:embed/>
                </p:oleObj>
              </mc:Choice>
              <mc:Fallback>
                <p:oleObj name="Equation" r:id="rId14" imgW="3365280" imgH="4060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2286000"/>
                        <a:ext cx="33655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4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2" grpId="0" autoUpdateAnimBg="0"/>
      <p:bldP spid="184323" grpId="0" autoUpdateAnimBg="0"/>
      <p:bldP spid="184327" grpId="0" autoUpdateAnimBg="0"/>
      <p:bldP spid="184329" grpId="0" animBg="1"/>
      <p:bldP spid="184333" grpId="0" build="p" autoUpdateAnimBg="0"/>
      <p:bldP spid="184334" grpId="0" animBg="1"/>
      <p:bldP spid="18433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17500"/>
            <a:ext cx="1219200" cy="793750"/>
          </a:xfrm>
          <a:ln>
            <a:solidFill>
              <a:schemeClr val="accent2"/>
            </a:solidFill>
          </a:ln>
        </p:spPr>
        <p:txBody>
          <a:bodyPr/>
          <a:lstStyle/>
          <a:p>
            <a:pPr eaLnBrk="1" hangingPunct="1"/>
            <a:r>
              <a:rPr lang="zh-CN" altLang="en-US" sz="2800" b="1">
                <a:ea typeface="楷体_GB2312" pitchFamily="49" charset="-122"/>
              </a:rPr>
              <a:t>推广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1820614" y="478027"/>
            <a:ext cx="95237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拉格朗日乘数法可推广到多个自变量和多个约束条件的情形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 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1878633" y="1990697"/>
            <a:ext cx="8461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设</a:t>
            </a: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1954833" y="3681384"/>
            <a:ext cx="1905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解方程组</a:t>
            </a:r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1573833" y="5357784"/>
            <a:ext cx="4419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可得到条件极值的可疑点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 </a:t>
            </a:r>
          </a:p>
        </p:txBody>
      </p:sp>
      <p:sp>
        <p:nvSpPr>
          <p:cNvPr id="185351" name="Text Box 7"/>
          <p:cNvSpPr txBox="1">
            <a:spLocks noChangeArrowheads="1"/>
          </p:cNvSpPr>
          <p:nvPr/>
        </p:nvSpPr>
        <p:spPr bwMode="auto">
          <a:xfrm>
            <a:off x="449014" y="1255713"/>
            <a:ext cx="2743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例如</a:t>
            </a:r>
            <a:r>
              <a:rPr kumimoji="1"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  </a:t>
            </a: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求函数</a:t>
            </a:r>
          </a:p>
        </p:txBody>
      </p:sp>
      <p:sp>
        <p:nvSpPr>
          <p:cNvPr id="185352" name="Text Box 8"/>
          <p:cNvSpPr txBox="1">
            <a:spLocks noChangeArrowheads="1"/>
          </p:cNvSpPr>
          <p:nvPr/>
        </p:nvSpPr>
        <p:spPr bwMode="auto">
          <a:xfrm>
            <a:off x="9904164" y="1244601"/>
            <a:ext cx="1981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下的极值</a:t>
            </a:r>
            <a:r>
              <a:rPr kumimoji="1" lang="en-US" altLang="zh-CN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185353" name="Text Box 9"/>
          <p:cNvSpPr txBox="1">
            <a:spLocks noChangeArrowheads="1"/>
          </p:cNvSpPr>
          <p:nvPr/>
        </p:nvSpPr>
        <p:spPr bwMode="auto">
          <a:xfrm>
            <a:off x="4563814" y="1225551"/>
            <a:ext cx="152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在条件</a:t>
            </a:r>
          </a:p>
        </p:txBody>
      </p:sp>
      <p:graphicFrame>
        <p:nvGraphicFramePr>
          <p:cNvPr id="1853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905878"/>
              </p:ext>
            </p:extLst>
          </p:nvPr>
        </p:nvGraphicFramePr>
        <p:xfrm>
          <a:off x="2658814" y="1320800"/>
          <a:ext cx="1955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406080" progId="Equation.3">
                  <p:embed/>
                </p:oleObj>
              </mc:Choice>
              <mc:Fallback>
                <p:oleObj name="Equation" r:id="rId2" imgW="1955520" imgH="4060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814" y="1320800"/>
                        <a:ext cx="19558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827752"/>
              </p:ext>
            </p:extLst>
          </p:nvPr>
        </p:nvGraphicFramePr>
        <p:xfrm>
          <a:off x="5808414" y="1320800"/>
          <a:ext cx="2044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406080" progId="Equation.3">
                  <p:embed/>
                </p:oleObj>
              </mc:Choice>
              <mc:Fallback>
                <p:oleObj name="Equation" r:id="rId4" imgW="204444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414" y="1320800"/>
                        <a:ext cx="20447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49995"/>
              </p:ext>
            </p:extLst>
          </p:nvPr>
        </p:nvGraphicFramePr>
        <p:xfrm>
          <a:off x="8075364" y="1320800"/>
          <a:ext cx="1943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42920" imgH="406080" progId="Equation.3">
                  <p:embed/>
                </p:oleObj>
              </mc:Choice>
              <mc:Fallback>
                <p:oleObj name="Equation" r:id="rId6" imgW="1942920" imgH="4060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5364" y="1320800"/>
                        <a:ext cx="19431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503407"/>
              </p:ext>
            </p:extLst>
          </p:nvPr>
        </p:nvGraphicFramePr>
        <p:xfrm>
          <a:off x="2488233" y="2065309"/>
          <a:ext cx="6057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57720" imgH="444240" progId="Equation.3">
                  <p:embed/>
                </p:oleObj>
              </mc:Choice>
              <mc:Fallback>
                <p:oleObj name="Equation" r:id="rId8" imgW="6057720" imgH="4442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233" y="2065309"/>
                        <a:ext cx="60579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35061"/>
              </p:ext>
            </p:extLst>
          </p:nvPr>
        </p:nvGraphicFramePr>
        <p:xfrm>
          <a:off x="3920159" y="2676497"/>
          <a:ext cx="39909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000320" imgH="444240" progId="Equation.3">
                  <p:embed/>
                </p:oleObj>
              </mc:Choice>
              <mc:Fallback>
                <p:oleObj name="Equation" r:id="rId10" imgW="400032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159" y="2676497"/>
                        <a:ext cx="3990975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59" name="AutoShape 15"/>
          <p:cNvSpPr>
            <a:spLocks/>
          </p:cNvSpPr>
          <p:nvPr/>
        </p:nvSpPr>
        <p:spPr bwMode="auto">
          <a:xfrm>
            <a:off x="3643933" y="2828896"/>
            <a:ext cx="215900" cy="2376488"/>
          </a:xfrm>
          <a:prstGeom prst="lef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aphicFrame>
        <p:nvGraphicFramePr>
          <p:cNvPr id="18536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197893"/>
              </p:ext>
            </p:extLst>
          </p:nvPr>
        </p:nvGraphicFramePr>
        <p:xfrm>
          <a:off x="3920159" y="3173384"/>
          <a:ext cx="405447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063680" imgH="495000" progId="Equation.3">
                  <p:embed/>
                </p:oleObj>
              </mc:Choice>
              <mc:Fallback>
                <p:oleObj name="Equation" r:id="rId12" imgW="4063680" imgH="495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159" y="3173384"/>
                        <a:ext cx="4054475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55130"/>
              </p:ext>
            </p:extLst>
          </p:nvPr>
        </p:nvGraphicFramePr>
        <p:xfrm>
          <a:off x="3920159" y="3757584"/>
          <a:ext cx="395287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62160" imgH="444240" progId="Equation.3">
                  <p:embed/>
                </p:oleObj>
              </mc:Choice>
              <mc:Fallback>
                <p:oleObj name="Equation" r:id="rId14" imgW="3962160" imgH="4442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159" y="3757584"/>
                        <a:ext cx="3952875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343779"/>
              </p:ext>
            </p:extLst>
          </p:nvPr>
        </p:nvGraphicFramePr>
        <p:xfrm>
          <a:off x="3920158" y="4340196"/>
          <a:ext cx="17145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14320" imgH="545760" progId="Equation.3">
                  <p:embed/>
                </p:oleObj>
              </mc:Choice>
              <mc:Fallback>
                <p:oleObj name="Equation" r:id="rId16" imgW="1714320" imgH="5457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158" y="4340196"/>
                        <a:ext cx="17145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6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379100"/>
              </p:ext>
            </p:extLst>
          </p:nvPr>
        </p:nvGraphicFramePr>
        <p:xfrm>
          <a:off x="3920158" y="4873596"/>
          <a:ext cx="1739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39880" imgH="545760" progId="Equation.3">
                  <p:embed/>
                </p:oleObj>
              </mc:Choice>
              <mc:Fallback>
                <p:oleObj name="Equation" r:id="rId18" imgW="1739880" imgH="54576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158" y="4873596"/>
                        <a:ext cx="17399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5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utoUpdateAnimBg="0"/>
      <p:bldP spid="185348" grpId="0" build="p" autoUpdateAnimBg="0"/>
      <p:bldP spid="185349" grpId="0" autoUpdateAnimBg="0"/>
      <p:bldP spid="185350" grpId="0" autoUpdateAnimBg="0"/>
      <p:bldP spid="185351" grpId="0" autoUpdateAnimBg="0"/>
      <p:bldP spid="185352" grpId="0" autoUpdateAnimBg="0"/>
      <p:bldP spid="185353" grpId="0" autoUpdateAnimBg="0"/>
      <p:bldP spid="1853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47" y="230868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CC5DBC0-2F92-43A1-96FA-80DE3FED18C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96762" y="2208611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35D416C-A8FB-4F50-9478-1CF91A256CE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796762" y="3003378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9C053C-BB5F-4770-B44B-1FB5F69981A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796762" y="3769745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B29FD1-E788-435E-B4BB-96DEA74AC00C}"/>
              </a:ext>
            </a:extLst>
          </p:cNvPr>
          <p:cNvGrpSpPr/>
          <p:nvPr/>
        </p:nvGrpSpPr>
        <p:grpSpPr>
          <a:xfrm>
            <a:off x="1586096" y="3692976"/>
            <a:ext cx="5091174" cy="569192"/>
            <a:chOff x="1433697" y="2276694"/>
            <a:chExt cx="5091174" cy="569192"/>
          </a:xfrm>
        </p:grpSpPr>
        <p:sp>
          <p:nvSpPr>
            <p:cNvPr id="26" name="Text Box 9">
              <a:extLst>
                <a:ext uri="{FF2B5EF4-FFF2-40B4-BE49-F238E27FC236}">
                  <a16:creationId xmlns:a16="http://schemas.microsoft.com/office/drawing/2014/main" id="{1A07A57D-9D02-47BF-B290-E6DB1371D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697" y="2276872"/>
              <a:ext cx="50911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若                 ，则               </a:t>
              </a:r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733A5421-C354-4B8A-B7B2-C95DAE9F7E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5613585"/>
                </p:ext>
              </p:extLst>
            </p:nvPr>
          </p:nvGraphicFramePr>
          <p:xfrm>
            <a:off x="1834695" y="2276694"/>
            <a:ext cx="1525001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50680" imgH="228600" progId="Equation.DSMT4">
                    <p:embed/>
                  </p:oleObj>
                </mc:Choice>
                <mc:Fallback>
                  <p:oleObj name="Equation" r:id="rId6" imgW="850680" imgH="22860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733A5421-C354-4B8A-B7B2-C95DAE9F7E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834695" y="2276694"/>
                          <a:ext cx="1525001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7">
              <a:extLst>
                <a:ext uri="{FF2B5EF4-FFF2-40B4-BE49-F238E27FC236}">
                  <a16:creationId xmlns:a16="http://schemas.microsoft.com/office/drawing/2014/main" id="{46204BA6-3200-41A2-9636-F281A989EF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3625896"/>
                </p:ext>
              </p:extLst>
            </p:nvPr>
          </p:nvGraphicFramePr>
          <p:xfrm>
            <a:off x="4439816" y="2322011"/>
            <a:ext cx="1455811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63280" imgH="241200" progId="Equation.DSMT4">
                    <p:embed/>
                  </p:oleObj>
                </mc:Choice>
                <mc:Fallback>
                  <p:oleObj name="Equation" r:id="rId8" imgW="863280" imgH="2412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6204BA6-3200-41A2-9636-F281A989EF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39816" y="2322011"/>
                          <a:ext cx="1455811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19D01560-6DA6-4651-8767-3CEBD1897509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790014" y="4536112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1AA2CCE-FDB1-4518-B26D-0BD259E4405E}"/>
              </a:ext>
            </a:extLst>
          </p:cNvPr>
          <p:cNvGrpSpPr/>
          <p:nvPr/>
        </p:nvGrpSpPr>
        <p:grpSpPr>
          <a:xfrm>
            <a:off x="347700" y="824965"/>
            <a:ext cx="11496600" cy="933141"/>
            <a:chOff x="0" y="994251"/>
            <a:chExt cx="11496600" cy="933141"/>
          </a:xfrm>
        </p:grpSpPr>
        <p:sp>
          <p:nvSpPr>
            <p:cNvPr id="3" name="Text Box 2">
              <a:extLst>
                <a:ext uri="{FF2B5EF4-FFF2-40B4-BE49-F238E27FC236}">
                  <a16:creationId xmlns:a16="http://schemas.microsoft.com/office/drawing/2014/main" id="{8A868BED-B60A-458B-B38C-5126B5C42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994251"/>
              <a:ext cx="11496600" cy="933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若         与            均为可微函数，且                  ，已知            是             在约束条件                 下的一个极值点，下列选项正确的是（     ）</a:t>
              </a:r>
              <a:r>
                <a:rPr kumimoji="1" lang="en-US" altLang="zh-CN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.</a:t>
              </a: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857F02C-E5D6-470E-8157-A1F15933EFC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6034828"/>
                </p:ext>
              </p:extLst>
            </p:nvPr>
          </p:nvGraphicFramePr>
          <p:xfrm>
            <a:off x="258600" y="1054100"/>
            <a:ext cx="923925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82400" imgH="203040" progId="Equation.DSMT4">
                    <p:embed/>
                  </p:oleObj>
                </mc:Choice>
                <mc:Fallback>
                  <p:oleObj name="Equation" r:id="rId10" imgW="48240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58600" y="1054100"/>
                          <a:ext cx="923925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B6CD5A97-86E2-439F-BCC9-F1E91C9A747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9359786"/>
                </p:ext>
              </p:extLst>
            </p:nvPr>
          </p:nvGraphicFramePr>
          <p:xfrm>
            <a:off x="7680176" y="994252"/>
            <a:ext cx="971870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82400" imgH="228600" progId="Equation.DSMT4">
                    <p:embed/>
                  </p:oleObj>
                </mc:Choice>
                <mc:Fallback>
                  <p:oleObj name="Equation" r:id="rId12" imgW="482400" imgH="2286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B6CD5A97-86E2-439F-BCC9-F1E91C9A7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680176" y="994252"/>
                          <a:ext cx="971870" cy="458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467EDF3A-159D-4863-A0E4-EAF37DC27E5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600143"/>
                </p:ext>
              </p:extLst>
            </p:nvPr>
          </p:nvGraphicFramePr>
          <p:xfrm>
            <a:off x="1463899" y="1034392"/>
            <a:ext cx="898525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469800" imgH="203040" progId="Equation.DSMT4">
                    <p:embed/>
                  </p:oleObj>
                </mc:Choice>
                <mc:Fallback>
                  <p:oleObj name="Equation" r:id="rId14" imgW="46980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463899" y="1034392"/>
                          <a:ext cx="898525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9E290EC0-098F-4F3A-A112-93A355F7E6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0673878"/>
                </p:ext>
              </p:extLst>
            </p:nvPr>
          </p:nvGraphicFramePr>
          <p:xfrm>
            <a:off x="5170385" y="1018381"/>
            <a:ext cx="1457325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61760" imgH="241200" progId="Equation.DSMT4">
                    <p:embed/>
                  </p:oleObj>
                </mc:Choice>
                <mc:Fallback>
                  <p:oleObj name="Equation" r:id="rId16" imgW="761760" imgH="24120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467EDF3A-159D-4863-A0E4-EAF37DC27E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170385" y="1018381"/>
                          <a:ext cx="1457325" cy="458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BB369D56-22D5-4C56-AE5E-D96B0E73B1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9012412"/>
                </p:ext>
              </p:extLst>
            </p:nvPr>
          </p:nvGraphicFramePr>
          <p:xfrm>
            <a:off x="8973708" y="1049462"/>
            <a:ext cx="971870" cy="407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82400" imgH="203040" progId="Equation.DSMT4">
                    <p:embed/>
                  </p:oleObj>
                </mc:Choice>
                <mc:Fallback>
                  <p:oleObj name="Equation" r:id="rId10" imgW="48240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973708" y="1049462"/>
                          <a:ext cx="971870" cy="4074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EAB515E5-3BFB-4F1A-8ACE-68204F50FD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66173"/>
                </p:ext>
              </p:extLst>
            </p:nvPr>
          </p:nvGraphicFramePr>
          <p:xfrm>
            <a:off x="407368" y="1539864"/>
            <a:ext cx="1335087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698400" imgH="203040" progId="Equation.DSMT4">
                    <p:embed/>
                  </p:oleObj>
                </mc:Choice>
                <mc:Fallback>
                  <p:oleObj name="Equation" r:id="rId18" imgW="698400" imgH="20304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467EDF3A-159D-4863-A0E4-EAF37DC27E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07368" y="1539864"/>
                          <a:ext cx="1335087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E015BD6-D164-4422-8F3B-FC8AD23B4DCD}"/>
              </a:ext>
            </a:extLst>
          </p:cNvPr>
          <p:cNvGrpSpPr/>
          <p:nvPr/>
        </p:nvGrpSpPr>
        <p:grpSpPr>
          <a:xfrm>
            <a:off x="1563152" y="2949330"/>
            <a:ext cx="5091174" cy="569192"/>
            <a:chOff x="1433697" y="2276694"/>
            <a:chExt cx="5091174" cy="569192"/>
          </a:xfrm>
        </p:grpSpPr>
        <p:sp>
          <p:nvSpPr>
            <p:cNvPr id="43" name="Text Box 9">
              <a:extLst>
                <a:ext uri="{FF2B5EF4-FFF2-40B4-BE49-F238E27FC236}">
                  <a16:creationId xmlns:a16="http://schemas.microsoft.com/office/drawing/2014/main" id="{80D6978D-6B73-4D31-9CF9-80BEDD8C5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697" y="2276872"/>
              <a:ext cx="50911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若                 ，则               </a:t>
              </a:r>
            </a:p>
          </p:txBody>
        </p:sp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BD95FA20-9578-441D-8431-8D44BFC3DB1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6532191"/>
                </p:ext>
              </p:extLst>
            </p:nvPr>
          </p:nvGraphicFramePr>
          <p:xfrm>
            <a:off x="1834695" y="2276694"/>
            <a:ext cx="1525001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850680" imgH="228600" progId="Equation.DSMT4">
                    <p:embed/>
                  </p:oleObj>
                </mc:Choice>
                <mc:Fallback>
                  <p:oleObj name="Equation" r:id="rId20" imgW="850680" imgH="22860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733A5421-C354-4B8A-B7B2-C95DAE9F7E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834695" y="2276694"/>
                          <a:ext cx="1525001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E70F07E1-727A-4429-A241-DAE5FE3E6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6816086"/>
                </p:ext>
              </p:extLst>
            </p:nvPr>
          </p:nvGraphicFramePr>
          <p:xfrm>
            <a:off x="4439816" y="2322011"/>
            <a:ext cx="1455811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863280" imgH="241200" progId="Equation.DSMT4">
                    <p:embed/>
                  </p:oleObj>
                </mc:Choice>
                <mc:Fallback>
                  <p:oleObj name="Equation" r:id="rId22" imgW="863280" imgH="2412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6204BA6-3200-41A2-9636-F281A989EF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439816" y="2322011"/>
                          <a:ext cx="1455811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242D00A-55A1-4735-8540-208E48046794}"/>
              </a:ext>
            </a:extLst>
          </p:cNvPr>
          <p:cNvGrpSpPr/>
          <p:nvPr/>
        </p:nvGrpSpPr>
        <p:grpSpPr>
          <a:xfrm>
            <a:off x="1586096" y="2248546"/>
            <a:ext cx="5091174" cy="569192"/>
            <a:chOff x="1433697" y="2276694"/>
            <a:chExt cx="5091174" cy="569192"/>
          </a:xfrm>
        </p:grpSpPr>
        <p:sp>
          <p:nvSpPr>
            <p:cNvPr id="47" name="Text Box 9">
              <a:extLst>
                <a:ext uri="{FF2B5EF4-FFF2-40B4-BE49-F238E27FC236}">
                  <a16:creationId xmlns:a16="http://schemas.microsoft.com/office/drawing/2014/main" id="{B10096BC-5CCE-44A7-BF62-94DCB013C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697" y="2276872"/>
              <a:ext cx="50911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若                 ，则               </a:t>
              </a:r>
            </a:p>
          </p:txBody>
        </p:sp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50E9E1D3-44B5-4457-BA6C-5798DD0D69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1019670"/>
                </p:ext>
              </p:extLst>
            </p:nvPr>
          </p:nvGraphicFramePr>
          <p:xfrm>
            <a:off x="1834695" y="2276694"/>
            <a:ext cx="1525001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850680" imgH="228600" progId="Equation.DSMT4">
                    <p:embed/>
                  </p:oleObj>
                </mc:Choice>
                <mc:Fallback>
                  <p:oleObj name="Equation" r:id="rId24" imgW="850680" imgH="22860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733A5421-C354-4B8A-B7B2-C95DAE9F7E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834695" y="2276694"/>
                          <a:ext cx="1525001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48">
              <a:extLst>
                <a:ext uri="{FF2B5EF4-FFF2-40B4-BE49-F238E27FC236}">
                  <a16:creationId xmlns:a16="http://schemas.microsoft.com/office/drawing/2014/main" id="{B42D6981-A1CD-4138-9F16-20446A5470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6816086"/>
                </p:ext>
              </p:extLst>
            </p:nvPr>
          </p:nvGraphicFramePr>
          <p:xfrm>
            <a:off x="4439816" y="2322011"/>
            <a:ext cx="1455811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863280" imgH="241200" progId="Equation.DSMT4">
                    <p:embed/>
                  </p:oleObj>
                </mc:Choice>
                <mc:Fallback>
                  <p:oleObj name="Equation" r:id="rId22" imgW="863280" imgH="2412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6204BA6-3200-41A2-9636-F281A989EF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439816" y="2322011"/>
                          <a:ext cx="1455811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7EEFF2C-0905-4A03-BE01-A1C2A765E4FA}"/>
              </a:ext>
            </a:extLst>
          </p:cNvPr>
          <p:cNvGrpSpPr/>
          <p:nvPr/>
        </p:nvGrpSpPr>
        <p:grpSpPr>
          <a:xfrm>
            <a:off x="1592490" y="4449799"/>
            <a:ext cx="5091174" cy="569192"/>
            <a:chOff x="1433697" y="2276694"/>
            <a:chExt cx="5091174" cy="569192"/>
          </a:xfrm>
        </p:grpSpPr>
        <p:sp>
          <p:nvSpPr>
            <p:cNvPr id="51" name="Text Box 9">
              <a:extLst>
                <a:ext uri="{FF2B5EF4-FFF2-40B4-BE49-F238E27FC236}">
                  <a16:creationId xmlns:a16="http://schemas.microsoft.com/office/drawing/2014/main" id="{2C77FD10-2856-4A46-BC77-93115E24E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697" y="2276872"/>
              <a:ext cx="509117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若                 ，则               </a:t>
              </a:r>
            </a:p>
          </p:txBody>
        </p:sp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36564210-9916-4605-9AAF-979FBBBDCE6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6462411"/>
                </p:ext>
              </p:extLst>
            </p:nvPr>
          </p:nvGraphicFramePr>
          <p:xfrm>
            <a:off x="1834695" y="2276694"/>
            <a:ext cx="1525001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850680" imgH="228600" progId="Equation.DSMT4">
                    <p:embed/>
                  </p:oleObj>
                </mc:Choice>
                <mc:Fallback>
                  <p:oleObj name="Equation" r:id="rId26" imgW="850680" imgH="22860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733A5421-C354-4B8A-B7B2-C95DAE9F7E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1834695" y="2276694"/>
                          <a:ext cx="1525001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对象 52">
              <a:extLst>
                <a:ext uri="{FF2B5EF4-FFF2-40B4-BE49-F238E27FC236}">
                  <a16:creationId xmlns:a16="http://schemas.microsoft.com/office/drawing/2014/main" id="{958BF3B0-4030-41B7-A66A-CCE287CE6A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4811858"/>
                </p:ext>
              </p:extLst>
            </p:nvPr>
          </p:nvGraphicFramePr>
          <p:xfrm>
            <a:off x="4439816" y="2322011"/>
            <a:ext cx="1455811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863280" imgH="241200" progId="Equation.DSMT4">
                    <p:embed/>
                  </p:oleObj>
                </mc:Choice>
                <mc:Fallback>
                  <p:oleObj name="Equation" r:id="rId28" imgW="863280" imgH="2412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46204BA6-3200-41A2-9636-F281A989EF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4439816" y="2322011"/>
                          <a:ext cx="1455811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6835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1415480" y="1052736"/>
            <a:ext cx="7656512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解 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en-US" altLang="zh-CN" sz="2600" b="1" dirty="0">
                <a:solidFill>
                  <a:srgbClr val="808080"/>
                </a:solidFill>
                <a:latin typeface="Times New Roman" pitchFamily="18" charset="0"/>
              </a:rPr>
              <a:t>   </a:t>
            </a:r>
            <a:r>
              <a:rPr kumimoji="1" lang="zh-CN" altLang="en-US" sz="2600" b="1" dirty="0">
                <a:latin typeface="Times New Roman" pitchFamily="18" charset="0"/>
              </a:rPr>
              <a:t>目标函数为</a:t>
            </a:r>
            <a:r>
              <a:rPr kumimoji="1" lang="en-US" altLang="zh-CN" sz="2600" b="1" i="1" dirty="0" err="1">
                <a:latin typeface="Times New Roman" pitchFamily="18" charset="0"/>
              </a:rPr>
              <a:t>V</a:t>
            </a:r>
            <a:r>
              <a:rPr kumimoji="1" lang="en-US" altLang="zh-CN" sz="2600" b="1" dirty="0" err="1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i="1" dirty="0" err="1">
                <a:latin typeface="Times New Roman" pitchFamily="18" charset="0"/>
              </a:rPr>
              <a:t>xyz</a:t>
            </a:r>
            <a:r>
              <a:rPr kumimoji="1" lang="en-US" altLang="zh-CN" sz="2600" b="1" dirty="0">
                <a:latin typeface="Times New Roman" pitchFamily="18" charset="0"/>
              </a:rPr>
              <a:t> ,</a:t>
            </a:r>
            <a:r>
              <a:rPr kumimoji="1" lang="zh-CN" altLang="en-US" sz="2600" b="1" dirty="0">
                <a:latin typeface="Times New Roman" pitchFamily="18" charset="0"/>
              </a:rPr>
              <a:t>约束条件为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</a:rPr>
              <a:t>)=</a:t>
            </a:r>
            <a:r>
              <a:rPr kumimoji="1" lang="en-US" altLang="zh-CN" sz="2600" b="1" i="1" dirty="0">
                <a:latin typeface="Times New Roman" pitchFamily="18" charset="0"/>
              </a:rPr>
              <a:t>d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</a:rPr>
              <a:t>,</a:t>
            </a:r>
            <a:r>
              <a:rPr kumimoji="1" lang="zh-CN" altLang="en-US" sz="2600" b="1" dirty="0">
                <a:latin typeface="Times New Roman" pitchFamily="18" charset="0"/>
              </a:rPr>
              <a:t>即</a:t>
            </a:r>
          </a:p>
        </p:txBody>
      </p:sp>
      <p:sp>
        <p:nvSpPr>
          <p:cNvPr id="49161" name="Text Box 4"/>
          <p:cNvSpPr txBox="1">
            <a:spLocks noChangeArrowheads="1"/>
          </p:cNvSpPr>
          <p:nvPr/>
        </p:nvSpPr>
        <p:spPr bwMode="auto">
          <a:xfrm>
            <a:off x="947738" y="236835"/>
            <a:ext cx="8280400" cy="43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en-US" altLang="zh-CN" sz="2600" b="1" dirty="0">
                <a:solidFill>
                  <a:srgbClr val="CC0000"/>
                </a:solidFill>
                <a:latin typeface="Symbol" pitchFamily="18" charset="2"/>
              </a:rPr>
              <a:t>   </a:t>
            </a:r>
            <a:r>
              <a:rPr kumimoji="1" lang="zh-CN" altLang="en-US" sz="2600" b="1" dirty="0">
                <a:latin typeface="Times New Roman" pitchFamily="18" charset="0"/>
              </a:rPr>
              <a:t>求对角线长为 </a:t>
            </a:r>
            <a:r>
              <a:rPr kumimoji="1" lang="en-US" altLang="zh-CN" sz="2600" b="1" i="1" dirty="0">
                <a:latin typeface="Times New Roman" pitchFamily="18" charset="0"/>
              </a:rPr>
              <a:t>d </a:t>
            </a:r>
            <a:r>
              <a:rPr kumimoji="1" lang="zh-CN" altLang="en-US" sz="2600" b="1" dirty="0">
                <a:latin typeface="Times New Roman" pitchFamily="18" charset="0"/>
              </a:rPr>
              <a:t>而体积为最大的长方体的体积</a:t>
            </a:r>
            <a:r>
              <a:rPr kumimoji="1" lang="en-US" altLang="zh-CN" sz="2600" b="1" dirty="0">
                <a:latin typeface="Symbol" pitchFamily="18" charset="2"/>
              </a:rPr>
              <a:t>.  </a:t>
            </a:r>
          </a:p>
        </p:txBody>
      </p:sp>
      <p:graphicFrame>
        <p:nvGraphicFramePr>
          <p:cNvPr id="1771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079299"/>
              </p:ext>
            </p:extLst>
          </p:nvPr>
        </p:nvGraphicFramePr>
        <p:xfrm>
          <a:off x="3393506" y="1716312"/>
          <a:ext cx="40671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33360" imgH="228600" progId="Equation.DSMT4">
                  <p:embed/>
                </p:oleObj>
              </mc:Choice>
              <mc:Fallback>
                <p:oleObj name="Equation" r:id="rId2" imgW="213336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3506" y="1716312"/>
                        <a:ext cx="4067175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64742" y="2202086"/>
            <a:ext cx="7858126" cy="503238"/>
            <a:chOff x="544" y="1816"/>
            <a:chExt cx="4950" cy="317"/>
          </a:xfrm>
        </p:grpSpPr>
        <p:sp>
          <p:nvSpPr>
            <p:cNvPr id="49167" name="Rectangle 7"/>
            <p:cNvSpPr>
              <a:spLocks noChangeArrowheads="1"/>
            </p:cNvSpPr>
            <p:nvPr/>
          </p:nvSpPr>
          <p:spPr bwMode="auto">
            <a:xfrm>
              <a:off x="2364" y="1816"/>
              <a:ext cx="313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F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</a:rPr>
                <a:t>(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x</a:t>
              </a:r>
              <a:r>
                <a:rPr kumimoji="1" lang="en-US" altLang="zh-CN" sz="2600" b="1">
                  <a:solidFill>
                    <a:srgbClr val="808080"/>
                  </a:solidFill>
                  <a:latin typeface="Symbol" pitchFamily="18" charset="2"/>
                </a:rPr>
                <a:t>, 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y</a:t>
              </a:r>
              <a:r>
                <a:rPr kumimoji="1" lang="en-US" altLang="zh-CN" sz="2600" b="1">
                  <a:solidFill>
                    <a:srgbClr val="808080"/>
                  </a:solidFill>
                  <a:latin typeface="Symbol" pitchFamily="18" charset="2"/>
                </a:rPr>
                <a:t>, 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z </a:t>
              </a:r>
              <a:r>
                <a:rPr kumimoji="1" lang="en-US" altLang="zh-CN" sz="2600" b="1">
                  <a:solidFill>
                    <a:srgbClr val="808080"/>
                  </a:solidFill>
                  <a:latin typeface="Symbol" pitchFamily="18" charset="2"/>
                </a:rPr>
                <a:t>,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 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Symbol" pitchFamily="18" charset="2"/>
                </a:rPr>
                <a:t>l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</a:rPr>
                <a:t>)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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xyz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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Symbol" pitchFamily="18" charset="2"/>
                </a:rPr>
                <a:t>l 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</a:rPr>
                <a:t>(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x</a:t>
              </a:r>
              <a:r>
                <a:rPr kumimoji="1" lang="en-US" altLang="zh-CN" sz="2600" b="1" baseline="30000">
                  <a:solidFill>
                    <a:srgbClr val="80808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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y</a:t>
              </a:r>
              <a:r>
                <a:rPr kumimoji="1" lang="en-US" altLang="zh-CN" sz="2600" b="1" baseline="30000">
                  <a:solidFill>
                    <a:srgbClr val="80808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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</a:rPr>
                <a:t>z</a:t>
              </a:r>
              <a:r>
                <a:rPr kumimoji="1" lang="en-US" altLang="zh-CN" sz="2600" b="1" baseline="30000">
                  <a:solidFill>
                    <a:srgbClr val="80808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</a:t>
              </a:r>
              <a:r>
                <a:rPr kumimoji="1" lang="en-US" altLang="zh-CN" sz="2600" b="1" i="1">
                  <a:solidFill>
                    <a:srgbClr val="808080"/>
                  </a:solidFill>
                  <a:latin typeface="Times New Roman" pitchFamily="18" charset="0"/>
                  <a:sym typeface="Symbol" pitchFamily="18" charset="2"/>
                </a:rPr>
                <a:t>d</a:t>
              </a:r>
              <a:r>
                <a:rPr kumimoji="1" lang="en-US" altLang="zh-CN" sz="2600" b="1" baseline="30000">
                  <a:solidFill>
                    <a:srgbClr val="808080"/>
                  </a:solidFill>
                  <a:latin typeface="Times New Roman" pitchFamily="18" charset="0"/>
                </a:rPr>
                <a:t>2</a:t>
              </a:r>
              <a:r>
                <a:rPr kumimoji="1" lang="en-US" altLang="zh-CN" sz="2600" b="1">
                  <a:solidFill>
                    <a:srgbClr val="808080"/>
                  </a:solidFill>
                  <a:latin typeface="Times New Roman" pitchFamily="18" charset="0"/>
                </a:rPr>
                <a:t>)</a:t>
              </a:r>
              <a:r>
                <a:rPr kumimoji="1" lang="en-US" altLang="zh-CN" sz="2600" b="1">
                  <a:solidFill>
                    <a:srgbClr val="808080"/>
                  </a:solidFill>
                  <a:latin typeface="Symbol" pitchFamily="18" charset="2"/>
                </a:rPr>
                <a:t>,    </a:t>
              </a:r>
            </a:p>
          </p:txBody>
        </p:sp>
        <p:sp>
          <p:nvSpPr>
            <p:cNvPr id="49168" name="Rectangle 8"/>
            <p:cNvSpPr>
              <a:spLocks noChangeArrowheads="1"/>
            </p:cNvSpPr>
            <p:nvPr/>
          </p:nvSpPr>
          <p:spPr bwMode="auto">
            <a:xfrm>
              <a:off x="544" y="1825"/>
              <a:ext cx="1788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构造拉格朗日函数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709293" y="2829150"/>
            <a:ext cx="4405313" cy="1704975"/>
            <a:chOff x="331" y="2116"/>
            <a:chExt cx="2775" cy="1074"/>
          </a:xfrm>
        </p:grpSpPr>
        <p:sp>
          <p:nvSpPr>
            <p:cNvPr id="49166" name="Rectangle 10"/>
            <p:cNvSpPr>
              <a:spLocks noChangeArrowheads="1"/>
            </p:cNvSpPr>
            <p:nvPr/>
          </p:nvSpPr>
          <p:spPr bwMode="auto">
            <a:xfrm>
              <a:off x="331" y="2450"/>
              <a:ext cx="844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解方程组</a:t>
              </a:r>
            </a:p>
          </p:txBody>
        </p:sp>
        <p:graphicFrame>
          <p:nvGraphicFramePr>
            <p:cNvPr id="49158" name="Object 11"/>
            <p:cNvGraphicFramePr>
              <a:graphicFrameLocks noChangeAspect="1"/>
            </p:cNvGraphicFramePr>
            <p:nvPr/>
          </p:nvGraphicFramePr>
          <p:xfrm>
            <a:off x="1156" y="2116"/>
            <a:ext cx="1950" cy="10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52480" imgH="965160" progId="Equation.DSMT4">
                    <p:embed/>
                  </p:oleObj>
                </mc:Choice>
                <mc:Fallback>
                  <p:oleObj name="Equation" r:id="rId4" imgW="1752480" imgH="96516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116"/>
                          <a:ext cx="1950" cy="10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21011" y="4534125"/>
            <a:ext cx="9683749" cy="800100"/>
            <a:chOff x="156" y="3312"/>
            <a:chExt cx="6100" cy="504"/>
          </a:xfrm>
        </p:grpSpPr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56" y="3415"/>
              <a:ext cx="5386" cy="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由前三个方程，利用   可以得到                     ，由此易得，</a:t>
              </a:r>
            </a:p>
          </p:txBody>
        </p:sp>
        <p:graphicFrame>
          <p:nvGraphicFramePr>
            <p:cNvPr id="49155" name="Object 14"/>
            <p:cNvGraphicFramePr>
              <a:graphicFrameLocks noChangeAspect="1"/>
            </p:cNvGraphicFramePr>
            <p:nvPr/>
          </p:nvGraphicFramePr>
          <p:xfrm>
            <a:off x="3142" y="3312"/>
            <a:ext cx="1044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89000" imgH="419100" progId="Equation.DSMT4">
                    <p:embed/>
                  </p:oleObj>
                </mc:Choice>
                <mc:Fallback>
                  <p:oleObj name="Equation" r:id="rId6" imgW="889000" imgH="4191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2" y="3312"/>
                          <a:ext cx="1044" cy="5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6" name="Object 15"/>
            <p:cNvGraphicFramePr>
              <a:graphicFrameLocks noChangeAspect="1"/>
            </p:cNvGraphicFramePr>
            <p:nvPr/>
          </p:nvGraphicFramePr>
          <p:xfrm>
            <a:off x="2100" y="3466"/>
            <a:ext cx="164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680" imgH="177480" progId="Equation.DSMT4">
                    <p:embed/>
                  </p:oleObj>
                </mc:Choice>
                <mc:Fallback>
                  <p:oleObj name="Equation" r:id="rId8" imgW="139680" imgH="17748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0" y="3466"/>
                          <a:ext cx="164" cy="2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5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4236612"/>
                </p:ext>
              </p:extLst>
            </p:nvPr>
          </p:nvGraphicFramePr>
          <p:xfrm>
            <a:off x="5344" y="3472"/>
            <a:ext cx="912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672840" imgH="164880" progId="Equation.DSMT4">
                    <p:embed/>
                  </p:oleObj>
                </mc:Choice>
                <mc:Fallback>
                  <p:oleObj name="Equation" r:id="rId10" imgW="672840" imgH="16488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4" y="3472"/>
                          <a:ext cx="912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5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4" name="Rectangle 2"/>
          <p:cNvSpPr>
            <a:spLocks noChangeArrowheads="1"/>
          </p:cNvSpPr>
          <p:nvPr/>
        </p:nvSpPr>
        <p:spPr bwMode="auto">
          <a:xfrm>
            <a:off x="14425322" y="2333953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sp>
        <p:nvSpPr>
          <p:cNvPr id="50186" name="Rectangle 8"/>
          <p:cNvSpPr>
            <a:spLocks noChangeArrowheads="1"/>
          </p:cNvSpPr>
          <p:nvPr/>
        </p:nvSpPr>
        <p:spPr bwMode="auto">
          <a:xfrm>
            <a:off x="7832435" y="1254453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92314" y="404813"/>
            <a:ext cx="7704137" cy="566737"/>
            <a:chOff x="476" y="436"/>
            <a:chExt cx="4853" cy="357"/>
          </a:xfrm>
        </p:grpSpPr>
        <p:sp>
          <p:nvSpPr>
            <p:cNvPr id="50192" name="Text Box 10"/>
            <p:cNvSpPr txBox="1">
              <a:spLocks noChangeArrowheads="1"/>
            </p:cNvSpPr>
            <p:nvPr/>
          </p:nvSpPr>
          <p:spPr bwMode="auto">
            <a:xfrm>
              <a:off x="476" y="436"/>
              <a:ext cx="4853" cy="3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将它代入方程                                之中，即可求得</a:t>
              </a:r>
            </a:p>
          </p:txBody>
        </p:sp>
        <p:graphicFrame>
          <p:nvGraphicFramePr>
            <p:cNvPr id="50180" name="Object 11"/>
            <p:cNvGraphicFramePr>
              <a:graphicFrameLocks noChangeAspect="1"/>
            </p:cNvGraphicFramePr>
            <p:nvPr/>
          </p:nvGraphicFramePr>
          <p:xfrm>
            <a:off x="1791" y="498"/>
            <a:ext cx="1664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08100" imgH="228600" progId="Equation.DSMT4">
                    <p:embed/>
                  </p:oleObj>
                </mc:Choice>
                <mc:Fallback>
                  <p:oleObj name="Equation" r:id="rId2" imgW="1308100" imgH="2286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498"/>
                          <a:ext cx="1664" cy="2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7591135" y="1987878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aphicFrame>
        <p:nvGraphicFramePr>
          <p:cNvPr id="178189" name="Object 13"/>
          <p:cNvGraphicFramePr>
            <a:graphicFrameLocks noChangeAspect="1"/>
          </p:cNvGraphicFramePr>
          <p:nvPr/>
        </p:nvGraphicFramePr>
        <p:xfrm>
          <a:off x="4224339" y="989014"/>
          <a:ext cx="205422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170" imgH="431613" progId="Equation.DSMT4">
                  <p:embed/>
                </p:oleObj>
              </mc:Choice>
              <mc:Fallback>
                <p:oleObj name="Equation" r:id="rId4" imgW="990170" imgH="431613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9" y="989014"/>
                        <a:ext cx="2054225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9" name="Rectangle 14"/>
          <p:cNvSpPr>
            <a:spLocks noChangeArrowheads="1"/>
          </p:cNvSpPr>
          <p:nvPr/>
        </p:nvSpPr>
        <p:spPr bwMode="auto">
          <a:xfrm>
            <a:off x="7267285" y="1964065"/>
            <a:ext cx="18473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31989" y="1847850"/>
            <a:ext cx="4681537" cy="827088"/>
            <a:chOff x="249" y="858"/>
            <a:chExt cx="2949" cy="521"/>
          </a:xfrm>
        </p:grpSpPr>
        <p:graphicFrame>
          <p:nvGraphicFramePr>
            <p:cNvPr id="50179" name="Object 16"/>
            <p:cNvGraphicFramePr>
              <a:graphicFrameLocks noChangeAspect="1"/>
            </p:cNvGraphicFramePr>
            <p:nvPr/>
          </p:nvGraphicFramePr>
          <p:xfrm>
            <a:off x="1993" y="858"/>
            <a:ext cx="1205" cy="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77760" imgH="431640" progId="Equation.DSMT4">
                    <p:embed/>
                  </p:oleObj>
                </mc:Choice>
                <mc:Fallback>
                  <p:oleObj name="Equation" r:id="rId6" imgW="977760" imgH="43164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3" y="858"/>
                          <a:ext cx="1205" cy="5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91" name="Text Box 17"/>
            <p:cNvSpPr txBox="1">
              <a:spLocks noChangeArrowheads="1"/>
            </p:cNvSpPr>
            <p:nvPr/>
          </p:nvSpPr>
          <p:spPr bwMode="auto">
            <a:xfrm>
              <a:off x="249" y="890"/>
              <a:ext cx="2268" cy="3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lnSpc>
                  <a:spcPct val="13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于是所求的驻点为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F5A95F-71F8-4EE4-BA52-E934CFCBFAE3}"/>
              </a:ext>
            </a:extLst>
          </p:cNvPr>
          <p:cNvGrpSpPr/>
          <p:nvPr/>
        </p:nvGrpSpPr>
        <p:grpSpPr>
          <a:xfrm>
            <a:off x="1415480" y="3024189"/>
            <a:ext cx="9863502" cy="2617788"/>
            <a:chOff x="1415480" y="3024189"/>
            <a:chExt cx="9863502" cy="2617788"/>
          </a:xfrm>
        </p:grpSpPr>
        <p:grpSp>
          <p:nvGrpSpPr>
            <p:cNvPr id="2" name="Group 3"/>
            <p:cNvGrpSpPr>
              <a:grpSpLocks/>
            </p:cNvGrpSpPr>
            <p:nvPr/>
          </p:nvGrpSpPr>
          <p:grpSpPr bwMode="auto">
            <a:xfrm>
              <a:off x="1415480" y="3024189"/>
              <a:ext cx="9863502" cy="2617788"/>
              <a:chOff x="204" y="1888"/>
              <a:chExt cx="5398" cy="1649"/>
            </a:xfrm>
          </p:grpSpPr>
          <p:sp>
            <p:nvSpPr>
              <p:cNvPr id="50193" name="Text Box 4"/>
              <p:cNvSpPr txBox="1">
                <a:spLocks noChangeArrowheads="1"/>
              </p:cNvSpPr>
              <p:nvPr/>
            </p:nvSpPr>
            <p:spPr bwMode="auto">
              <a:xfrm>
                <a:off x="204" y="1888"/>
                <a:ext cx="5398" cy="164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en-US" altLang="zh-CN" sz="2600" b="1" dirty="0">
                    <a:solidFill>
                      <a:srgbClr val="808080"/>
                    </a:solidFill>
                    <a:latin typeface="Times New Roman" pitchFamily="18" charset="0"/>
                  </a:rPr>
                  <a:t>        </a:t>
                </a:r>
                <a:r>
                  <a:rPr kumimoji="1" lang="zh-CN" altLang="en-US" sz="2600" b="1" dirty="0">
                    <a:latin typeface="Times New Roman" pitchFamily="18" charset="0"/>
                  </a:rPr>
                  <a:t>由问题知道，函数             在约束条件下</a:t>
                </a:r>
              </a:p>
              <a:p>
                <a:pPr fontAlgn="base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</a:pPr>
                <a:r>
                  <a:rPr kumimoji="1" lang="zh-CN" altLang="en-US" sz="2600" b="1" dirty="0">
                    <a:latin typeface="Times New Roman" pitchFamily="18" charset="0"/>
                  </a:rPr>
                  <a:t>的最大值一定存在，而函数            在约束条件                    下又仅有一个驻点                 ，因此可以想到，这个唯一的驻点必是要求的最大值点．</a:t>
                </a:r>
              </a:p>
            </p:txBody>
          </p:sp>
          <p:graphicFrame>
            <p:nvGraphicFramePr>
              <p:cNvPr id="50181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7560217"/>
                  </p:ext>
                </p:extLst>
              </p:nvPr>
            </p:nvGraphicFramePr>
            <p:xfrm>
              <a:off x="3787" y="1928"/>
              <a:ext cx="1342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079500" imgH="228600" progId="Equation.DSMT4">
                      <p:embed/>
                    </p:oleObj>
                  </mc:Choice>
                  <mc:Fallback>
                    <p:oleObj name="Equation" r:id="rId8" imgW="1079500" imgH="2286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7" y="1928"/>
                            <a:ext cx="1342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182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6651605"/>
                  </p:ext>
                </p:extLst>
              </p:nvPr>
            </p:nvGraphicFramePr>
            <p:xfrm>
              <a:off x="3869" y="2430"/>
              <a:ext cx="949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079500" imgH="228600" progId="Equation.DSMT4">
                      <p:embed/>
                    </p:oleObj>
                  </mc:Choice>
                  <mc:Fallback>
                    <p:oleObj name="Equation" r:id="rId8" imgW="1079500" imgH="228600" progId="Equation.DSMT4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69" y="2430"/>
                            <a:ext cx="949" cy="28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183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0064806"/>
                  </p:ext>
                </p:extLst>
              </p:nvPr>
            </p:nvGraphicFramePr>
            <p:xfrm>
              <a:off x="953" y="2733"/>
              <a:ext cx="788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939600" imgH="431640" progId="Equation.DSMT4">
                      <p:embed/>
                    </p:oleObj>
                  </mc:Choice>
                  <mc:Fallback>
                    <p:oleObj name="Equation" r:id="rId10" imgW="939600" imgH="43164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53" y="2733"/>
                            <a:ext cx="788" cy="40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E47F0279-53E2-425F-A317-7DDDF0B85B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0061942"/>
                </p:ext>
              </p:extLst>
            </p:nvPr>
          </p:nvGraphicFramePr>
          <p:xfrm>
            <a:off x="4871864" y="3147764"/>
            <a:ext cx="1007243" cy="4028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07960" imgH="203040" progId="Equation.DSMT4">
                    <p:embed/>
                  </p:oleObj>
                </mc:Choice>
                <mc:Fallback>
                  <p:oleObj name="Equation" r:id="rId12" imgW="5079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71864" y="3147764"/>
                          <a:ext cx="1007243" cy="4028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ADCB7EEE-1911-472D-BB8C-18495F844F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9446353"/>
                </p:ext>
              </p:extLst>
            </p:nvPr>
          </p:nvGraphicFramePr>
          <p:xfrm>
            <a:off x="5532439" y="3883189"/>
            <a:ext cx="1007243" cy="4028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507960" imgH="203040" progId="Equation.DSMT4">
                    <p:embed/>
                  </p:oleObj>
                </mc:Choice>
                <mc:Fallback>
                  <p:oleObj name="Equation" r:id="rId14" imgW="507960" imgH="20304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E47F0279-53E2-425F-A317-7DDDF0B85B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532439" y="3883189"/>
                          <a:ext cx="1007243" cy="4028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2057270" y="2379663"/>
            <a:ext cx="1340110" cy="43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>
                <a:latin typeface="Times New Roman" pitchFamily="18" charset="0"/>
              </a:rPr>
              <a:t>解方程组</a:t>
            </a:r>
          </a:p>
        </p:txBody>
      </p:sp>
      <p:graphicFrame>
        <p:nvGraphicFramePr>
          <p:cNvPr id="179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200244"/>
              </p:ext>
            </p:extLst>
          </p:nvPr>
        </p:nvGraphicFramePr>
        <p:xfrm>
          <a:off x="3724147" y="1876455"/>
          <a:ext cx="5070475" cy="296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69920" imgH="1676160" progId="Equation.DSMT4">
                  <p:embed/>
                </p:oleObj>
              </mc:Choice>
              <mc:Fallback>
                <p:oleObj name="Equation" r:id="rId2" imgW="2869920" imgH="1676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147" y="1876455"/>
                        <a:ext cx="5070475" cy="296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7" name="AutoShape 6"/>
          <p:cNvSpPr>
            <a:spLocks noChangeArrowheads="1"/>
          </p:cNvSpPr>
          <p:nvPr/>
        </p:nvSpPr>
        <p:spPr bwMode="auto">
          <a:xfrm>
            <a:off x="6915594" y="5515312"/>
            <a:ext cx="5775578" cy="1196752"/>
          </a:xfrm>
          <a:prstGeom prst="cloudCallout">
            <a:avLst>
              <a:gd name="adj1" fmla="val -53755"/>
              <a:gd name="adj2" fmla="val -26111"/>
            </a:avLst>
          </a:prstGeom>
          <a:solidFill>
            <a:srgbClr val="FF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在拉格朗日乘数法中，若约束条件不止一个时，是否适用？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5360" y="343323"/>
            <a:ext cx="10971857" cy="986382"/>
            <a:chOff x="335360" y="343323"/>
            <a:chExt cx="10971857" cy="986382"/>
          </a:xfrm>
        </p:grpSpPr>
        <p:sp>
          <p:nvSpPr>
            <p:cNvPr id="51215" name="Text Box 8"/>
            <p:cNvSpPr txBox="1">
              <a:spLocks noChangeArrowheads="1"/>
            </p:cNvSpPr>
            <p:nvPr/>
          </p:nvSpPr>
          <p:spPr bwMode="auto">
            <a:xfrm>
              <a:off x="335360" y="345333"/>
              <a:ext cx="9792321" cy="984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latin typeface="Times New Roman" pitchFamily="18" charset="0"/>
                </a:rPr>
                <a:t>          </a:t>
              </a:r>
              <a:r>
                <a:rPr kumimoji="1" lang="zh-CN" altLang="zh-CN" sz="2600" b="1" dirty="0">
                  <a:latin typeface="Times New Roman" pitchFamily="18" charset="0"/>
                </a:rPr>
                <a:t>求函数</a:t>
              </a:r>
              <a:r>
                <a:rPr kumimoji="1" lang="en-US" altLang="zh-CN" sz="2600" b="1" dirty="0">
                  <a:latin typeface="Times New Roman" pitchFamily="18" charset="0"/>
                </a:rPr>
                <a:t> </a:t>
              </a:r>
              <a:r>
                <a:rPr kumimoji="1" lang="zh-CN" altLang="en-US" sz="2600" b="1" dirty="0">
                  <a:latin typeface="Times New Roman" pitchFamily="18" charset="0"/>
                </a:rPr>
                <a:t>                             </a:t>
              </a:r>
              <a:r>
                <a:rPr kumimoji="1" lang="zh-CN" altLang="zh-CN" sz="2600" b="1" dirty="0">
                  <a:latin typeface="Times New Roman" pitchFamily="18" charset="0"/>
                </a:rPr>
                <a:t>在约束条件</a:t>
              </a:r>
              <a:endParaRPr kumimoji="1" lang="zh-CN" altLang="en-US" sz="2600" b="1" dirty="0">
                <a:latin typeface="Times New Roman" pitchFamily="18" charset="0"/>
              </a:endParaRPr>
            </a:p>
            <a:p>
              <a:pPr algn="just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  </a:t>
              </a:r>
              <a:r>
                <a:rPr kumimoji="1" lang="zh-CN" altLang="zh-CN" sz="2600" b="1" dirty="0">
                  <a:latin typeface="Times New Roman" pitchFamily="18" charset="0"/>
                </a:rPr>
                <a:t>下的极值</a:t>
              </a:r>
              <a:r>
                <a:rPr kumimoji="1" lang="en-US" altLang="zh-CN" sz="2600" b="1" dirty="0">
                  <a:latin typeface="Times New Roman" pitchFamily="18" charset="0"/>
                </a:rPr>
                <a:t>.</a:t>
              </a:r>
            </a:p>
          </p:txBody>
        </p:sp>
        <p:graphicFrame>
          <p:nvGraphicFramePr>
            <p:cNvPr id="5120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7436043"/>
                </p:ext>
              </p:extLst>
            </p:nvPr>
          </p:nvGraphicFramePr>
          <p:xfrm>
            <a:off x="2154957" y="404912"/>
            <a:ext cx="24288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82680" imgH="228600" progId="Equation.DSMT4">
                    <p:embed/>
                  </p:oleObj>
                </mc:Choice>
                <mc:Fallback>
                  <p:oleObj name="Equation" r:id="rId4" imgW="1282680" imgH="2286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957" y="404912"/>
                          <a:ext cx="2428875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9243067"/>
                </p:ext>
              </p:extLst>
            </p:nvPr>
          </p:nvGraphicFramePr>
          <p:xfrm>
            <a:off x="6309766" y="352426"/>
            <a:ext cx="2522538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33440" imgH="228600" progId="Equation.DSMT4">
                    <p:embed/>
                  </p:oleObj>
                </mc:Choice>
                <mc:Fallback>
                  <p:oleObj name="Equation" r:id="rId6" imgW="1333440" imgH="228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9766" y="352426"/>
                          <a:ext cx="2522538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5365040"/>
                </p:ext>
              </p:extLst>
            </p:nvPr>
          </p:nvGraphicFramePr>
          <p:xfrm>
            <a:off x="8832304" y="343323"/>
            <a:ext cx="247491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07880" imgH="228600" progId="Equation.DSMT4">
                    <p:embed/>
                  </p:oleObj>
                </mc:Choice>
                <mc:Fallback>
                  <p:oleObj name="Equation" r:id="rId8" imgW="1307880" imgH="2286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32304" y="343323"/>
                          <a:ext cx="2474913" cy="431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9212" name="Text Box 12"/>
            <p:cNvSpPr txBox="1">
              <a:spLocks noChangeArrowheads="1"/>
            </p:cNvSpPr>
            <p:nvPr/>
          </p:nvSpPr>
          <p:spPr bwMode="auto">
            <a:xfrm>
              <a:off x="2069827" y="861270"/>
              <a:ext cx="4248150" cy="46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zh-CN" sz="2600" b="1" dirty="0">
                  <a:latin typeface="Times New Roman" pitchFamily="18" charset="0"/>
                </a:rPr>
                <a:t>为此作拉格朗日函数</a:t>
              </a:r>
              <a:endParaRPr kumimoji="1" lang="zh-CN" altLang="en-US" sz="2600" b="1" dirty="0">
                <a:latin typeface="Times New Roman" pitchFamily="18" charset="0"/>
              </a:endParaRPr>
            </a:p>
          </p:txBody>
        </p:sp>
      </p:grpSp>
      <p:graphicFrame>
        <p:nvGraphicFramePr>
          <p:cNvPr id="1792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54894"/>
              </p:ext>
            </p:extLst>
          </p:nvPr>
        </p:nvGraphicFramePr>
        <p:xfrm>
          <a:off x="1199456" y="1443040"/>
          <a:ext cx="923131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78080" imgH="228600" progId="Equation.DSMT4">
                  <p:embed/>
                </p:oleObj>
              </mc:Choice>
              <mc:Fallback>
                <p:oleObj name="Equation" r:id="rId10" imgW="497808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1443040"/>
                        <a:ext cx="9231313" cy="404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20821" y="4907754"/>
            <a:ext cx="8137525" cy="1014412"/>
            <a:chOff x="158" y="3215"/>
            <a:chExt cx="5126" cy="639"/>
          </a:xfrm>
        </p:grpSpPr>
        <p:sp>
          <p:nvSpPr>
            <p:cNvPr id="51214" name="Rectangle 15"/>
            <p:cNvSpPr>
              <a:spLocks noChangeArrowheads="1"/>
            </p:cNvSpPr>
            <p:nvPr/>
          </p:nvSpPr>
          <p:spPr bwMode="auto">
            <a:xfrm>
              <a:off x="158" y="3215"/>
              <a:ext cx="5126" cy="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800" b="1" dirty="0">
                  <a:latin typeface="Times New Roman" pitchFamily="18" charset="0"/>
                </a:rPr>
                <a:t>        </a:t>
              </a:r>
              <a:r>
                <a:rPr kumimoji="1" lang="zh-CN" altLang="en-US" sz="2800" b="1" dirty="0">
                  <a:latin typeface="Times New Roman" pitchFamily="18" charset="0"/>
                </a:rPr>
                <a:t>即可求得拉格朗日函数                           的驻点，从而得到目标函数                            可能的极值点．</a:t>
              </a:r>
            </a:p>
          </p:txBody>
        </p:sp>
        <p:graphicFrame>
          <p:nvGraphicFramePr>
            <p:cNvPr id="51204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2048910"/>
                </p:ext>
              </p:extLst>
            </p:nvPr>
          </p:nvGraphicFramePr>
          <p:xfrm>
            <a:off x="2858" y="3235"/>
            <a:ext cx="158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33440" imgH="228600" progId="Equation.DSMT4">
                    <p:embed/>
                  </p:oleObj>
                </mc:Choice>
                <mc:Fallback>
                  <p:oleObj name="Equation" r:id="rId12" imgW="1333440" imgH="2286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8" y="3235"/>
                          <a:ext cx="1589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5" name="Object 17"/>
            <p:cNvGraphicFramePr>
              <a:graphicFrameLocks noChangeAspect="1"/>
            </p:cNvGraphicFramePr>
            <p:nvPr/>
          </p:nvGraphicFramePr>
          <p:xfrm>
            <a:off x="2032" y="3582"/>
            <a:ext cx="15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82680" imgH="228600" progId="Equation.DSMT4">
                    <p:embed/>
                  </p:oleObj>
                </mc:Choice>
                <mc:Fallback>
                  <p:oleObj name="Equation" r:id="rId14" imgW="1282680" imgH="2286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2" y="3582"/>
                          <a:ext cx="1528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9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63" y="374148"/>
            <a:ext cx="1447800" cy="609600"/>
          </a:xfrm>
          <a:noFill/>
          <a:ln/>
        </p:spPr>
        <p:txBody>
          <a:bodyPr/>
          <a:lstStyle/>
          <a:p>
            <a:pPr algn="l"/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定理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sz="2800" b="1" dirty="0">
                <a:ea typeface="楷体_GB2312" pitchFamily="49" charset="-122"/>
              </a:rPr>
              <a:t>.</a:t>
            </a:r>
          </a:p>
        </p:txBody>
      </p:sp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099086"/>
              </p:ext>
            </p:extLst>
          </p:nvPr>
        </p:nvGraphicFramePr>
        <p:xfrm>
          <a:off x="1246228" y="463431"/>
          <a:ext cx="4137470" cy="572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0960" imgH="228600" progId="Equation.DSMT4">
                  <p:embed/>
                </p:oleObj>
              </mc:Choice>
              <mc:Fallback>
                <p:oleObj name="Equation" r:id="rId2" imgW="165096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6228" y="463431"/>
                        <a:ext cx="4137470" cy="572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5337688" y="468197"/>
            <a:ext cx="3028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的某一邻域内有直</a:t>
            </a: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8249732" y="451060"/>
            <a:ext cx="3794926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到 </a:t>
            </a:r>
            <a:r>
              <a:rPr kumimoji="1" lang="en-US" altLang="zh-CN" sz="2800" i="1" dirty="0">
                <a:ea typeface="楷体_GB2312" pitchFamily="49" charset="-122"/>
              </a:rPr>
              <a:t>n </a:t>
            </a:r>
            <a:r>
              <a:rPr kumimoji="1" lang="en-US" altLang="zh-CN" sz="2800" dirty="0">
                <a:ea typeface="楷体_GB2312" pitchFamily="49" charset="-122"/>
              </a:rPr>
              <a:t>+ 1 </a:t>
            </a:r>
            <a:r>
              <a:rPr kumimoji="1" lang="zh-CN" altLang="en-US" sz="2800" dirty="0">
                <a:ea typeface="楷体_GB2312" pitchFamily="49" charset="-122"/>
              </a:rPr>
              <a:t>阶连续偏导数 </a:t>
            </a:r>
            <a:r>
              <a:rPr kumimoji="1" lang="en-US" altLang="zh-CN" sz="2800" dirty="0">
                <a:ea typeface="楷体_GB2312" pitchFamily="49" charset="-122"/>
              </a:rPr>
              <a:t>,</a:t>
            </a:r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78529"/>
              </p:ext>
            </p:extLst>
          </p:nvPr>
        </p:nvGraphicFramePr>
        <p:xfrm>
          <a:off x="1241222" y="1227209"/>
          <a:ext cx="2355177" cy="572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600" imgH="228600" progId="Equation.DSMT4">
                  <p:embed/>
                </p:oleObj>
              </mc:Choice>
              <mc:Fallback>
                <p:oleObj name="Equation" r:id="rId4" imgW="9396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222" y="1227209"/>
                        <a:ext cx="2355177" cy="5728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3596399" y="1240540"/>
            <a:ext cx="2425962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为此邻域内任 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5799003" y="1257614"/>
            <a:ext cx="1079439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一点</a:t>
            </a:r>
            <a:r>
              <a:rPr kumimoji="1" lang="en-US" altLang="zh-CN" sz="2800" dirty="0">
                <a:ea typeface="楷体_GB2312" pitchFamily="49" charset="-122"/>
              </a:rPr>
              <a:t>, 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89975" y="2009714"/>
            <a:ext cx="899903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 dirty="0">
                <a:ea typeface="楷体_GB2312" pitchFamily="49" charset="-122"/>
              </a:rPr>
              <a:t>则有</a:t>
            </a:r>
          </a:p>
        </p:txBody>
      </p:sp>
      <p:graphicFrame>
        <p:nvGraphicFramePr>
          <p:cNvPr id="513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108754"/>
              </p:ext>
            </p:extLst>
          </p:nvPr>
        </p:nvGraphicFramePr>
        <p:xfrm>
          <a:off x="1214616" y="2076887"/>
          <a:ext cx="4057256" cy="52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65080" imgH="228600" progId="Equation.DSMT4">
                  <p:embed/>
                </p:oleObj>
              </mc:Choice>
              <mc:Fallback>
                <p:oleObj name="Equation" r:id="rId6" imgW="176508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616" y="2076887"/>
                        <a:ext cx="4057256" cy="525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075379"/>
              </p:ext>
            </p:extLst>
          </p:nvPr>
        </p:nvGraphicFramePr>
        <p:xfrm>
          <a:off x="5293214" y="2095905"/>
          <a:ext cx="3189747" cy="59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58640" imgH="253800" progId="Equation.DSMT4">
                  <p:embed/>
                </p:oleObj>
              </mc:Choice>
              <mc:Fallback>
                <p:oleObj name="Equation" r:id="rId8" imgW="135864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214" y="2095905"/>
                        <a:ext cx="3189747" cy="5962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779131"/>
              </p:ext>
            </p:extLst>
          </p:nvPr>
        </p:nvGraphicFramePr>
        <p:xfrm>
          <a:off x="2435151" y="2976950"/>
          <a:ext cx="44529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66600" imgH="393480" progId="Equation.DSMT4">
                  <p:embed/>
                </p:oleObj>
              </mc:Choice>
              <mc:Fallback>
                <p:oleObj name="Equation" r:id="rId10" imgW="18666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151" y="2976950"/>
                        <a:ext cx="4452937" cy="93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923346"/>
              </p:ext>
            </p:extLst>
          </p:nvPr>
        </p:nvGraphicFramePr>
        <p:xfrm>
          <a:off x="6894782" y="2944304"/>
          <a:ext cx="39624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393480" progId="Equation.DSMT4">
                  <p:embed/>
                </p:oleObj>
              </mc:Choice>
              <mc:Fallback>
                <p:oleObj name="Equation" r:id="rId12" imgW="1600200" imgH="3934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782" y="2944304"/>
                        <a:ext cx="3962400" cy="974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460031"/>
              </p:ext>
            </p:extLst>
          </p:nvPr>
        </p:nvGraphicFramePr>
        <p:xfrm>
          <a:off x="2627313" y="4179888"/>
          <a:ext cx="564356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730240" imgH="419040" progId="Equation.DSMT4">
                  <p:embed/>
                </p:oleObj>
              </mc:Choice>
              <mc:Fallback>
                <p:oleObj name="Equation" r:id="rId14" imgW="2730240" imgH="4190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179888"/>
                        <a:ext cx="5643562" cy="8651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008080"/>
              </p:ext>
            </p:extLst>
          </p:nvPr>
        </p:nvGraphicFramePr>
        <p:xfrm>
          <a:off x="8509660" y="4378936"/>
          <a:ext cx="1359199" cy="418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60240" imgH="203040" progId="Equation.DSMT4">
                  <p:embed/>
                </p:oleObj>
              </mc:Choice>
              <mc:Fallback>
                <p:oleObj name="Equation" r:id="rId16" imgW="660240" imgH="20304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660" y="4378936"/>
                        <a:ext cx="1359199" cy="4182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704809"/>
              </p:ext>
            </p:extLst>
          </p:nvPr>
        </p:nvGraphicFramePr>
        <p:xfrm>
          <a:off x="10877819" y="3171825"/>
          <a:ext cx="6286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79360" imgH="228600" progId="Equation.DSMT4">
                  <p:embed/>
                </p:oleObj>
              </mc:Choice>
              <mc:Fallback>
                <p:oleObj name="Equation" r:id="rId18" imgW="279360" imgH="22860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7819" y="3171825"/>
                        <a:ext cx="628650" cy="51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 Box 17"/>
          <p:cNvSpPr txBox="1">
            <a:spLocks noChangeArrowheads="1"/>
          </p:cNvSpPr>
          <p:nvPr/>
        </p:nvSpPr>
        <p:spPr bwMode="auto">
          <a:xfrm>
            <a:off x="1828801" y="4343401"/>
            <a:ext cx="899903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zh-CN" altLang="en-US" sz="2800">
                <a:ea typeface="楷体_GB2312" pitchFamily="49" charset="-122"/>
              </a:rPr>
              <a:t>其中</a:t>
            </a:r>
          </a:p>
        </p:txBody>
      </p:sp>
      <p:sp>
        <p:nvSpPr>
          <p:cNvPr id="5138" name="Text Box 18"/>
          <p:cNvSpPr txBox="1">
            <a:spLocks noChangeArrowheads="1"/>
          </p:cNvSpPr>
          <p:nvPr/>
        </p:nvSpPr>
        <p:spPr bwMode="auto">
          <a:xfrm>
            <a:off x="11527106" y="3068960"/>
            <a:ext cx="54083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ea typeface="楷体_GB2312" pitchFamily="49" charset="-122"/>
              </a:rPr>
              <a:t>①</a:t>
            </a:r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10416480" y="4171214"/>
            <a:ext cx="54083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ea typeface="楷体_GB2312" pitchFamily="49" charset="-122"/>
              </a:rPr>
              <a:t>②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590304" y="5269396"/>
            <a:ext cx="5904478" cy="57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>
                <a:ea typeface="楷体_GB2312" pitchFamily="49" charset="-122"/>
              </a:rPr>
              <a:t>① </a:t>
            </a:r>
            <a:r>
              <a:rPr kumimoji="1" lang="zh-CN" altLang="en-US" sz="2800">
                <a:ea typeface="楷体_GB2312" pitchFamily="49" charset="-122"/>
              </a:rPr>
              <a:t>称为</a:t>
            </a:r>
            <a:r>
              <a:rPr kumimoji="1" lang="en-US" altLang="zh-CN" sz="2800" i="1">
                <a:ea typeface="楷体_GB2312" pitchFamily="49" charset="-122"/>
              </a:rPr>
              <a:t>f</a:t>
            </a:r>
            <a:r>
              <a:rPr kumimoji="1" lang="en-US" altLang="zh-CN" sz="2800">
                <a:ea typeface="楷体_GB2312" pitchFamily="49" charset="-122"/>
              </a:rPr>
              <a:t> </a:t>
            </a:r>
            <a:r>
              <a:rPr kumimoji="1" lang="zh-CN" altLang="en-US" sz="2800">
                <a:ea typeface="楷体_GB2312" pitchFamily="49" charset="-122"/>
              </a:rPr>
              <a:t>在点</a:t>
            </a:r>
            <a:r>
              <a:rPr kumimoji="1" lang="en-US" altLang="zh-CN" sz="2800">
                <a:ea typeface="楷体_GB2312" pitchFamily="49" charset="-122"/>
              </a:rPr>
              <a:t>(</a:t>
            </a:r>
            <a:r>
              <a:rPr kumimoji="1" lang="en-US" altLang="zh-CN" sz="2800" i="1">
                <a:ea typeface="楷体_GB2312" pitchFamily="49" charset="-122"/>
              </a:rPr>
              <a:t>x</a:t>
            </a:r>
            <a:r>
              <a:rPr kumimoji="1" lang="en-US" altLang="zh-CN" sz="2800" baseline="-25000">
                <a:ea typeface="楷体_GB2312" pitchFamily="49" charset="-122"/>
              </a:rPr>
              <a:t>0 </a:t>
            </a:r>
            <a:r>
              <a:rPr kumimoji="1" lang="en-US" altLang="zh-CN" sz="2800">
                <a:ea typeface="楷体_GB2312" pitchFamily="49" charset="-122"/>
              </a:rPr>
              <a:t>, </a:t>
            </a:r>
            <a:r>
              <a:rPr kumimoji="1" lang="en-US" altLang="zh-CN" sz="2800" i="1">
                <a:ea typeface="楷体_GB2312" pitchFamily="49" charset="-122"/>
              </a:rPr>
              <a:t>y</a:t>
            </a:r>
            <a:r>
              <a:rPr kumimoji="1" lang="en-US" altLang="zh-CN" sz="2800" baseline="-25000">
                <a:ea typeface="楷体_GB2312" pitchFamily="49" charset="-122"/>
              </a:rPr>
              <a:t>0 </a:t>
            </a:r>
            <a:r>
              <a:rPr kumimoji="1" lang="en-US" altLang="zh-CN" sz="2800">
                <a:ea typeface="楷体_GB2312" pitchFamily="49" charset="-122"/>
              </a:rPr>
              <a:t>)</a:t>
            </a:r>
            <a:r>
              <a:rPr kumimoji="1" lang="zh-CN" altLang="en-US" sz="2800">
                <a:ea typeface="楷体_GB2312" pitchFamily="49" charset="-122"/>
              </a:rPr>
              <a:t>的 </a:t>
            </a:r>
            <a:r>
              <a:rPr kumimoji="1" lang="en-US" altLang="zh-CN" sz="2800" b="1" i="1">
                <a:ea typeface="楷体_GB2312" pitchFamily="49" charset="-122"/>
              </a:rPr>
              <a:t>n</a:t>
            </a:r>
            <a:r>
              <a:rPr kumimoji="1" lang="en-US" altLang="zh-CN" sz="2800" b="1">
                <a:ea typeface="楷体_GB2312" pitchFamily="49" charset="-122"/>
              </a:rPr>
              <a:t> </a:t>
            </a:r>
            <a:r>
              <a:rPr kumimoji="1" lang="zh-CN" altLang="en-US" sz="2800" b="1">
                <a:ea typeface="楷体_GB2312" pitchFamily="49" charset="-122"/>
              </a:rPr>
              <a:t>阶泰勒公式</a:t>
            </a:r>
            <a:r>
              <a:rPr kumimoji="1" lang="en-US" altLang="zh-CN" sz="2800">
                <a:ea typeface="楷体_GB2312" pitchFamily="49" charset="-122"/>
              </a:rPr>
              <a:t>,</a:t>
            </a:r>
          </a:p>
        </p:txBody>
      </p:sp>
      <p:sp>
        <p:nvSpPr>
          <p:cNvPr id="5141" name="Text Box 21"/>
          <p:cNvSpPr txBox="1">
            <a:spLocks noChangeArrowheads="1"/>
          </p:cNvSpPr>
          <p:nvPr/>
        </p:nvSpPr>
        <p:spPr bwMode="auto">
          <a:xfrm>
            <a:off x="6395791" y="5361471"/>
            <a:ext cx="4227737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800" dirty="0">
                <a:ea typeface="楷体_GB2312" pitchFamily="49" charset="-122"/>
              </a:rPr>
              <a:t>②</a:t>
            </a:r>
            <a:r>
              <a:rPr kumimoji="1" lang="zh-CN" altLang="en-US" sz="2800" dirty="0">
                <a:ea typeface="楷体_GB2312" pitchFamily="49" charset="-122"/>
              </a:rPr>
              <a:t>称为其</a:t>
            </a:r>
            <a:r>
              <a:rPr kumimoji="1" lang="zh-CN" altLang="en-US" sz="2800" b="1" dirty="0">
                <a:ea typeface="楷体_GB2312" pitchFamily="49" charset="-122"/>
              </a:rPr>
              <a:t>拉格朗日型余项</a:t>
            </a:r>
            <a:r>
              <a:rPr kumimoji="1" lang="en-US" altLang="zh-CN" sz="2800" b="1" dirty="0">
                <a:ea typeface="楷体_GB2312" pitchFamily="49" charset="-122"/>
              </a:rPr>
              <a:t>.</a:t>
            </a:r>
            <a:endParaRPr kumimoji="1" lang="zh-CN" altLang="en-US" sz="2800" b="1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 autoUpdateAnimBg="0" advAuto="0"/>
      <p:bldP spid="5125" grpId="0" build="p" autoUpdateAnimBg="0" advAuto="0"/>
      <p:bldP spid="5127" grpId="0" build="p" autoUpdateAnimBg="0" advAuto="0"/>
      <p:bldP spid="5128" grpId="0" build="p" autoUpdateAnimBg="0" advAuto="0"/>
      <p:bldP spid="5129" grpId="0" build="p" autoUpdateAnimBg="0"/>
      <p:bldP spid="5137" grpId="0" build="p" autoUpdateAnimBg="0"/>
      <p:bldP spid="5138" grpId="0" build="p" autoUpdateAnimBg="0"/>
      <p:bldP spid="5139" grpId="0" build="p" autoUpdateAnimBg="0"/>
      <p:bldP spid="5140" grpId="0" build="p" autoUpdateAnimBg="0"/>
      <p:bldP spid="5141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1055440" y="1250951"/>
            <a:ext cx="8497887" cy="46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解 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en-US" altLang="zh-CN" sz="2600" b="1" dirty="0">
                <a:solidFill>
                  <a:srgbClr val="808080"/>
                </a:solidFill>
                <a:latin typeface="Times New Roman" pitchFamily="18" charset="0"/>
              </a:rPr>
              <a:t> </a:t>
            </a:r>
            <a:r>
              <a:rPr kumimoji="1" lang="zh-CN" altLang="en-US" sz="2600" b="1" dirty="0">
                <a:latin typeface="Times New Roman" pitchFamily="18" charset="0"/>
              </a:rPr>
              <a:t>目标函数为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</a:rPr>
              <a:t> ,</a:t>
            </a:r>
            <a:r>
              <a:rPr kumimoji="1" lang="zh-CN" altLang="en-US" sz="2600" b="1" dirty="0">
                <a:latin typeface="Times New Roman" pitchFamily="18" charset="0"/>
              </a:rPr>
              <a:t>约束条件为</a:t>
            </a:r>
            <a:r>
              <a:rPr kumimoji="1" lang="en-US" altLang="zh-CN" sz="2800" b="1" i="1" dirty="0" err="1">
                <a:latin typeface="Times New Roman" pitchFamily="18" charset="0"/>
              </a:rPr>
              <a:t>x</a:t>
            </a:r>
            <a:r>
              <a:rPr kumimoji="1" lang="en-US" altLang="zh-CN" sz="2800" b="1" dirty="0" err="1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800" b="1" i="1" dirty="0" err="1">
                <a:latin typeface="Times New Roman" pitchFamily="18" charset="0"/>
              </a:rPr>
              <a:t>y</a:t>
            </a:r>
            <a:r>
              <a:rPr kumimoji="1" lang="en-US" altLang="zh-CN" sz="2800" b="1" dirty="0" err="1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800" b="1" i="1" dirty="0" err="1">
                <a:latin typeface="Times New Roman" pitchFamily="18" charset="0"/>
              </a:rPr>
              <a:t>z</a:t>
            </a:r>
            <a:r>
              <a:rPr kumimoji="1" lang="en-US" altLang="zh-CN" sz="2800" b="1" i="1" dirty="0">
                <a:latin typeface="Times New Roman" pitchFamily="18" charset="0"/>
              </a:rPr>
              <a:t>=</a:t>
            </a:r>
            <a:r>
              <a:rPr kumimoji="1" lang="en-US" altLang="zh-CN" sz="2800" b="1" dirty="0">
                <a:latin typeface="Times New Roman" pitchFamily="18" charset="0"/>
              </a:rPr>
              <a:t>2</a:t>
            </a:r>
            <a:r>
              <a:rPr kumimoji="1" lang="zh-CN" altLang="en-US" sz="2800" b="1" dirty="0">
                <a:latin typeface="Times New Roman" pitchFamily="18" charset="0"/>
              </a:rPr>
              <a:t>和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=1.</a:t>
            </a:r>
            <a:endParaRPr kumimoji="1" lang="en-US" altLang="zh-CN" sz="2600" b="1" dirty="0">
              <a:latin typeface="Times New Roman" pitchFamily="18" charset="0"/>
            </a:endParaRPr>
          </a:p>
        </p:txBody>
      </p:sp>
      <p:sp>
        <p:nvSpPr>
          <p:cNvPr id="52231" name="Text Box 3"/>
          <p:cNvSpPr txBox="1">
            <a:spLocks noChangeArrowheads="1"/>
          </p:cNvSpPr>
          <p:nvPr/>
        </p:nvSpPr>
        <p:spPr bwMode="auto">
          <a:xfrm>
            <a:off x="335360" y="198735"/>
            <a:ext cx="11449272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kumimoji="1" lang="en-US" altLang="zh-CN" sz="2600" b="1" dirty="0">
                <a:solidFill>
                  <a:srgbClr val="CC0000"/>
                </a:solidFill>
                <a:latin typeface="Symbol" pitchFamily="18" charset="2"/>
              </a:rPr>
              <a:t>   </a:t>
            </a:r>
            <a:r>
              <a:rPr kumimoji="1" lang="zh-CN" altLang="en-US" sz="2600" b="1" dirty="0">
                <a:latin typeface="Times New Roman" pitchFamily="18" charset="0"/>
              </a:rPr>
              <a:t>求平面</a:t>
            </a:r>
            <a:r>
              <a:rPr kumimoji="1" lang="en-US" altLang="zh-CN" sz="2600" b="1" i="1" dirty="0" err="1">
                <a:latin typeface="Times New Roman" pitchFamily="18" charset="0"/>
              </a:rPr>
              <a:t>x</a:t>
            </a:r>
            <a:r>
              <a:rPr kumimoji="1" lang="en-US" altLang="zh-CN" sz="2600" b="1" dirty="0" err="1">
                <a:latin typeface="Times New Roman" pitchFamily="18" charset="0"/>
              </a:rPr>
              <a:t>+</a:t>
            </a:r>
            <a:r>
              <a:rPr kumimoji="1" lang="en-US" altLang="zh-CN" sz="2600" b="1" i="1" dirty="0" err="1">
                <a:latin typeface="Times New Roman" pitchFamily="18" charset="0"/>
              </a:rPr>
              <a:t>y</a:t>
            </a:r>
            <a:r>
              <a:rPr kumimoji="1" lang="en-US" altLang="zh-CN" sz="2600" b="1" dirty="0" err="1">
                <a:latin typeface="Times New Roman" pitchFamily="18" charset="0"/>
              </a:rPr>
              <a:t>+</a:t>
            </a:r>
            <a:r>
              <a:rPr kumimoji="1" lang="en-US" altLang="zh-CN" sz="2600" b="1" i="1" dirty="0" err="1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Times New Roman" pitchFamily="18" charset="0"/>
              </a:rPr>
              <a:t>=2</a:t>
            </a:r>
            <a:r>
              <a:rPr kumimoji="1" lang="zh-CN" altLang="en-US" sz="2600" b="1" dirty="0">
                <a:latin typeface="Times New Roman" pitchFamily="18" charset="0"/>
              </a:rPr>
              <a:t>截圆柱面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</a:rPr>
              <a:t>+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</a:rPr>
              <a:t>=1</a:t>
            </a:r>
            <a:r>
              <a:rPr kumimoji="1" lang="zh-CN" altLang="en-US" sz="2600" b="1" dirty="0">
                <a:latin typeface="Times New Roman" pitchFamily="18" charset="0"/>
              </a:rPr>
              <a:t>得一椭圆周，求此椭圆周上到原点的最近点及最远点．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407989" y="1933873"/>
            <a:ext cx="283845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构造拉格朗日函数</a:t>
            </a:r>
          </a:p>
        </p:txBody>
      </p:sp>
      <p:graphicFrame>
        <p:nvGraphicFramePr>
          <p:cNvPr id="180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33584"/>
              </p:ext>
            </p:extLst>
          </p:nvPr>
        </p:nvGraphicFramePr>
        <p:xfrm>
          <a:off x="2151063" y="2413000"/>
          <a:ext cx="704373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87720" imgH="228600" progId="Equation.DSMT4">
                  <p:embed/>
                </p:oleObj>
              </mc:Choice>
              <mc:Fallback>
                <p:oleObj name="Equation" r:id="rId2" imgW="398772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2413000"/>
                        <a:ext cx="704373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576514" y="2997201"/>
            <a:ext cx="4383087" cy="2176463"/>
            <a:chOff x="331" y="1968"/>
            <a:chExt cx="2761" cy="1371"/>
          </a:xfrm>
        </p:grpSpPr>
        <p:sp>
          <p:nvSpPr>
            <p:cNvPr id="52237" name="Rectangle 7"/>
            <p:cNvSpPr>
              <a:spLocks noChangeArrowheads="1"/>
            </p:cNvSpPr>
            <p:nvPr/>
          </p:nvSpPr>
          <p:spPr bwMode="auto">
            <a:xfrm>
              <a:off x="331" y="2450"/>
              <a:ext cx="844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解方程组</a:t>
              </a:r>
            </a:p>
          </p:txBody>
        </p:sp>
        <p:graphicFrame>
          <p:nvGraphicFramePr>
            <p:cNvPr id="52229" name="Object 8"/>
            <p:cNvGraphicFramePr>
              <a:graphicFrameLocks noChangeAspect="1"/>
            </p:cNvGraphicFramePr>
            <p:nvPr/>
          </p:nvGraphicFramePr>
          <p:xfrm>
            <a:off x="1170" y="1968"/>
            <a:ext cx="1922" cy="1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26920" imgH="1231560" progId="Equation.DSMT4">
                    <p:embed/>
                  </p:oleObj>
                </mc:Choice>
                <mc:Fallback>
                  <p:oleObj name="Equation" r:id="rId4" imgW="1726920" imgH="123156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0" y="1968"/>
                          <a:ext cx="1922" cy="13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823076" y="3660775"/>
            <a:ext cx="3594100" cy="762000"/>
            <a:chOff x="837" y="3566"/>
            <a:chExt cx="2264" cy="480"/>
          </a:xfrm>
        </p:grpSpPr>
        <p:sp>
          <p:nvSpPr>
            <p:cNvPr id="52236" name="Rectangle 10"/>
            <p:cNvSpPr>
              <a:spLocks noChangeArrowheads="1"/>
            </p:cNvSpPr>
            <p:nvPr/>
          </p:nvSpPr>
          <p:spPr bwMode="auto">
            <a:xfrm>
              <a:off x="837" y="3629"/>
              <a:ext cx="422" cy="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</a:rPr>
                <a:t>解得</a:t>
              </a:r>
            </a:p>
          </p:txBody>
        </p:sp>
        <p:graphicFrame>
          <p:nvGraphicFramePr>
            <p:cNvPr id="52228" name="Object 11"/>
            <p:cNvGraphicFramePr>
              <a:graphicFrameLocks noChangeAspect="1"/>
            </p:cNvGraphicFramePr>
            <p:nvPr/>
          </p:nvGraphicFramePr>
          <p:xfrm>
            <a:off x="1292" y="3566"/>
            <a:ext cx="1809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25400" imgH="431640" progId="Equation.DSMT4">
                    <p:embed/>
                  </p:oleObj>
                </mc:Choice>
                <mc:Fallback>
                  <p:oleObj name="Equation" r:id="rId6" imgW="1625400" imgH="43164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566"/>
                          <a:ext cx="1809" cy="4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2464530" y="5157788"/>
            <a:ext cx="6415218" cy="46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</a:rPr>
              <a:t>所以到</a:t>
            </a:r>
            <a:r>
              <a:rPr kumimoji="1" lang="zh-CN" altLang="en-US" sz="2800" b="1" dirty="0">
                <a:latin typeface="Times New Roman" pitchFamily="18" charset="0"/>
              </a:rPr>
              <a:t>原点的距离最近点与最远点分别是</a:t>
            </a:r>
          </a:p>
        </p:txBody>
      </p:sp>
      <p:graphicFrame>
        <p:nvGraphicFramePr>
          <p:cNvPr id="180237" name="Object 13"/>
          <p:cNvGraphicFramePr>
            <a:graphicFrameLocks noChangeAspect="1"/>
          </p:cNvGraphicFramePr>
          <p:nvPr/>
        </p:nvGraphicFramePr>
        <p:xfrm>
          <a:off x="3935413" y="5805488"/>
          <a:ext cx="44878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9800" imgH="431640" progId="Equation.DSMT4">
                  <p:embed/>
                </p:oleObj>
              </mc:Choice>
              <mc:Fallback>
                <p:oleObj name="Equation" r:id="rId8" imgW="253980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5805488"/>
                        <a:ext cx="448786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0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0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build="allAtOnce"/>
      <p:bldP spid="180228" grpId="0"/>
      <p:bldP spid="1802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55600"/>
            <a:ext cx="2286000" cy="685800"/>
          </a:xfrm>
          <a:noFill/>
          <a:ln>
            <a:solidFill>
              <a:schemeClr val="accent2"/>
            </a:solidFill>
          </a:ln>
        </p:spPr>
        <p:txBody>
          <a:bodyPr/>
          <a:lstStyle/>
          <a:p>
            <a:pPr eaLnBrk="1" hangingPunct="1"/>
            <a:r>
              <a:rPr lang="zh-CN" altLang="en-US" sz="3200" b="1">
                <a:ea typeface="楷体_GB2312" pitchFamily="49" charset="-122"/>
              </a:rPr>
              <a:t>内容小结</a:t>
            </a: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2209800" y="1157288"/>
            <a:ext cx="3886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1.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函数的极值问题</a:t>
            </a:r>
          </a:p>
        </p:txBody>
      </p:sp>
      <p:sp>
        <p:nvSpPr>
          <p:cNvPr id="188420" name="Text Box 4"/>
          <p:cNvSpPr txBox="1">
            <a:spLocks noChangeArrowheads="1"/>
          </p:cNvSpPr>
          <p:nvPr/>
        </p:nvSpPr>
        <p:spPr bwMode="auto">
          <a:xfrm>
            <a:off x="2514600" y="1619251"/>
            <a:ext cx="6629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第一步  利用必要条件在定义域内找驻点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7772400" y="2182813"/>
            <a:ext cx="2133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即解方程组</a:t>
            </a:r>
          </a:p>
        </p:txBody>
      </p:sp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2514600" y="3824288"/>
            <a:ext cx="7543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第二步  利用充分条件 判别驻点是否为极值点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188423" name="Text Box 7"/>
          <p:cNvSpPr txBox="1">
            <a:spLocks noChangeArrowheads="1"/>
          </p:cNvSpPr>
          <p:nvPr/>
        </p:nvSpPr>
        <p:spPr bwMode="auto">
          <a:xfrm>
            <a:off x="2209800" y="4371976"/>
            <a:ext cx="4953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2. </a:t>
            </a:r>
            <a:r>
              <a:rPr kumimoji="1"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函数的条件极值问题</a:t>
            </a:r>
          </a:p>
        </p:txBody>
      </p:sp>
      <p:sp>
        <p:nvSpPr>
          <p:cNvPr id="188424" name="Text Box 8"/>
          <p:cNvSpPr txBox="1">
            <a:spLocks noChangeArrowheads="1"/>
          </p:cNvSpPr>
          <p:nvPr/>
        </p:nvSpPr>
        <p:spPr bwMode="auto">
          <a:xfrm>
            <a:off x="2590800" y="4967288"/>
            <a:ext cx="3733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(1)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简单问题用代入法</a:t>
            </a:r>
          </a:p>
        </p:txBody>
      </p:sp>
      <p:graphicFrame>
        <p:nvGraphicFramePr>
          <p:cNvPr id="188425" name="Object 9"/>
          <p:cNvGraphicFramePr>
            <a:graphicFrameLocks noChangeAspect="1"/>
          </p:cNvGraphicFramePr>
          <p:nvPr/>
        </p:nvGraphicFramePr>
        <p:xfrm>
          <a:off x="6007100" y="2260600"/>
          <a:ext cx="176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65080" imgH="406080" progId="Equation.3">
                  <p:embed/>
                </p:oleObj>
              </mc:Choice>
              <mc:Fallback>
                <p:oleObj name="Equation" r:id="rId2" imgW="1765080" imgH="4060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2260600"/>
                        <a:ext cx="17653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6" name="Object 10"/>
          <p:cNvGraphicFramePr>
            <a:graphicFrameLocks noChangeAspect="1"/>
          </p:cNvGraphicFramePr>
          <p:nvPr/>
        </p:nvGraphicFramePr>
        <p:xfrm>
          <a:off x="4902200" y="2819400"/>
          <a:ext cx="1955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965160" progId="Equation.3">
                  <p:embed/>
                </p:oleObj>
              </mc:Choice>
              <mc:Fallback>
                <p:oleObj name="Equation" r:id="rId4" imgW="1955520" imgH="9651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200" y="2819400"/>
                        <a:ext cx="1955800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7" name="Text Box 11"/>
          <p:cNvSpPr txBox="1">
            <a:spLocks noChangeArrowheads="1"/>
          </p:cNvSpPr>
          <p:nvPr/>
        </p:nvSpPr>
        <p:spPr bwMode="auto">
          <a:xfrm>
            <a:off x="1992313" y="2133601"/>
            <a:ext cx="41894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如对偏导存在的二元函数</a:t>
            </a:r>
          </a:p>
        </p:txBody>
      </p:sp>
      <p:sp>
        <p:nvSpPr>
          <p:cNvPr id="188428" name="Text Box 12"/>
          <p:cNvSpPr txBox="1">
            <a:spLocks noChangeArrowheads="1"/>
          </p:cNvSpPr>
          <p:nvPr/>
        </p:nvSpPr>
        <p:spPr bwMode="auto">
          <a:xfrm>
            <a:off x="2590800" y="5576888"/>
            <a:ext cx="518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(2)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一般问题用拉格朗日乘数法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 autoUpdateAnimBg="0"/>
      <p:bldP spid="188420" grpId="0" autoUpdateAnimBg="0"/>
      <p:bldP spid="188421" grpId="0" autoUpdateAnimBg="0"/>
      <p:bldP spid="188422" grpId="0" autoUpdateAnimBg="0"/>
      <p:bldP spid="188423" grpId="0" autoUpdateAnimBg="0"/>
      <p:bldP spid="188424" grpId="0" autoUpdateAnimBg="0"/>
      <p:bldP spid="188427" grpId="0" autoUpdateAnimBg="0"/>
      <p:bldP spid="188428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1828800" y="990601"/>
            <a:ext cx="327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设拉格朗日函数</a:t>
            </a:r>
          </a:p>
        </p:txBody>
      </p:sp>
      <p:sp>
        <p:nvSpPr>
          <p:cNvPr id="54281" name="Text Box 3"/>
          <p:cNvSpPr txBox="1">
            <a:spLocks noChangeArrowheads="1"/>
          </p:cNvSpPr>
          <p:nvPr/>
        </p:nvSpPr>
        <p:spPr bwMode="auto">
          <a:xfrm>
            <a:off x="2176464" y="395288"/>
            <a:ext cx="25479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如求二元函数</a:t>
            </a:r>
          </a:p>
        </p:txBody>
      </p:sp>
      <p:sp>
        <p:nvSpPr>
          <p:cNvPr id="54282" name="Text Box 4"/>
          <p:cNvSpPr txBox="1">
            <a:spLocks noChangeArrowheads="1"/>
          </p:cNvSpPr>
          <p:nvPr/>
        </p:nvSpPr>
        <p:spPr bwMode="auto">
          <a:xfrm>
            <a:off x="8686800" y="395288"/>
            <a:ext cx="175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下的极值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</a:t>
            </a:r>
          </a:p>
        </p:txBody>
      </p:sp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1828800" y="2071688"/>
            <a:ext cx="1752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解方程组</a:t>
            </a:r>
          </a:p>
        </p:txBody>
      </p:sp>
      <p:sp>
        <p:nvSpPr>
          <p:cNvPr id="187398" name="Text Box 6"/>
          <p:cNvSpPr txBox="1">
            <a:spLocks noChangeArrowheads="1"/>
          </p:cNvSpPr>
          <p:nvPr/>
        </p:nvSpPr>
        <p:spPr bwMode="auto">
          <a:xfrm>
            <a:off x="2438400" y="4419601"/>
            <a:ext cx="236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第二步  判别</a:t>
            </a:r>
          </a:p>
        </p:txBody>
      </p:sp>
      <p:sp>
        <p:nvSpPr>
          <p:cNvPr id="187399" name="Text Box 7"/>
          <p:cNvSpPr txBox="1">
            <a:spLocks noChangeArrowheads="1"/>
          </p:cNvSpPr>
          <p:nvPr/>
        </p:nvSpPr>
        <p:spPr bwMode="auto">
          <a:xfrm>
            <a:off x="2895600" y="4953001"/>
            <a:ext cx="609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• 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比较驻点及边界点上函数值的大小</a:t>
            </a:r>
          </a:p>
        </p:txBody>
      </p:sp>
      <p:sp>
        <p:nvSpPr>
          <p:cNvPr id="187400" name="Text Box 8"/>
          <p:cNvSpPr txBox="1">
            <a:spLocks noChangeArrowheads="1"/>
          </p:cNvSpPr>
          <p:nvPr/>
        </p:nvSpPr>
        <p:spPr bwMode="auto">
          <a:xfrm>
            <a:off x="2895600" y="5500688"/>
            <a:ext cx="533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• 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根据问题的实际意义确定最值</a:t>
            </a:r>
          </a:p>
        </p:txBody>
      </p:sp>
      <p:sp>
        <p:nvSpPr>
          <p:cNvPr id="187401" name="Text Box 9"/>
          <p:cNvSpPr txBox="1">
            <a:spLocks noChangeArrowheads="1"/>
          </p:cNvSpPr>
          <p:nvPr/>
        </p:nvSpPr>
        <p:spPr bwMode="auto">
          <a:xfrm>
            <a:off x="2438400" y="3824288"/>
            <a:ext cx="7696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第一步  找目标函数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, 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确定定义域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( </a:t>
            </a: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及约束条件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187402" name="Rectangle 10"/>
          <p:cNvSpPr>
            <a:spLocks noGrp="1" noChangeArrowheads="1"/>
          </p:cNvSpPr>
          <p:nvPr>
            <p:ph type="title"/>
          </p:nvPr>
        </p:nvSpPr>
        <p:spPr>
          <a:xfrm>
            <a:off x="723900" y="3233330"/>
            <a:ext cx="3429000" cy="685800"/>
          </a:xfrm>
        </p:spPr>
        <p:txBody>
          <a:bodyPr/>
          <a:lstStyle/>
          <a:p>
            <a:pPr algn="l" eaLnBrk="1" hangingPunct="1"/>
            <a:r>
              <a:rPr lang="en-US" altLang="zh-CN" sz="2800" b="1" dirty="0">
                <a:ea typeface="楷体_GB2312" pitchFamily="49" charset="-122"/>
              </a:rPr>
              <a:t>3. </a:t>
            </a:r>
            <a:r>
              <a:rPr lang="zh-CN" altLang="en-US" sz="2800" b="1" dirty="0">
                <a:ea typeface="楷体_GB2312" pitchFamily="49" charset="-122"/>
              </a:rPr>
              <a:t>函数的最值问题</a:t>
            </a:r>
          </a:p>
        </p:txBody>
      </p:sp>
      <p:sp>
        <p:nvSpPr>
          <p:cNvPr id="54289" name="Text Box 11"/>
          <p:cNvSpPr txBox="1">
            <a:spLocks noChangeArrowheads="1"/>
          </p:cNvSpPr>
          <p:nvPr/>
        </p:nvSpPr>
        <p:spPr bwMode="auto">
          <a:xfrm>
            <a:off x="5973764" y="395288"/>
            <a:ext cx="17224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在条件</a:t>
            </a:r>
          </a:p>
        </p:txBody>
      </p:sp>
      <p:sp>
        <p:nvSpPr>
          <p:cNvPr id="187404" name="Text Box 12"/>
          <p:cNvSpPr txBox="1">
            <a:spLocks noChangeArrowheads="1"/>
          </p:cNvSpPr>
          <p:nvPr/>
        </p:nvSpPr>
        <p:spPr bwMode="auto">
          <a:xfrm>
            <a:off x="6553200" y="2093913"/>
            <a:ext cx="15176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求驻点 </a:t>
            </a:r>
            <a:r>
              <a:rPr kumimoji="1" lang="en-US" altLang="zh-CN" sz="28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. </a:t>
            </a:r>
          </a:p>
        </p:txBody>
      </p:sp>
      <p:graphicFrame>
        <p:nvGraphicFramePr>
          <p:cNvPr id="54274" name="Object 13"/>
          <p:cNvGraphicFramePr>
            <a:graphicFrameLocks noChangeAspect="1"/>
          </p:cNvGraphicFramePr>
          <p:nvPr/>
        </p:nvGraphicFramePr>
        <p:xfrm>
          <a:off x="4457700" y="533400"/>
          <a:ext cx="1638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38000" imgH="406080" progId="Equation.3">
                  <p:embed/>
                </p:oleObj>
              </mc:Choice>
              <mc:Fallback>
                <p:oleObj name="Equation" r:id="rId2" imgW="1638000" imgH="4060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533400"/>
                        <a:ext cx="16383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14"/>
          <p:cNvGraphicFramePr>
            <a:graphicFrameLocks noChangeAspect="1"/>
          </p:cNvGraphicFramePr>
          <p:nvPr/>
        </p:nvGraphicFramePr>
        <p:xfrm>
          <a:off x="7162800" y="508000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406080" progId="Equation.3">
                  <p:embed/>
                </p:oleObj>
              </mc:Choice>
              <mc:Fallback>
                <p:oleObj name="Equation" r:id="rId4" imgW="1600200" imgH="4060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08000"/>
                        <a:ext cx="16002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7" name="Object 15"/>
          <p:cNvGraphicFramePr>
            <a:graphicFrameLocks noChangeAspect="1"/>
          </p:cNvGraphicFramePr>
          <p:nvPr/>
        </p:nvGraphicFramePr>
        <p:xfrm>
          <a:off x="4597400" y="1143000"/>
          <a:ext cx="3327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27120" imgH="406080" progId="Equation.3">
                  <p:embed/>
                </p:oleObj>
              </mc:Choice>
              <mc:Fallback>
                <p:oleObj name="Equation" r:id="rId6" imgW="3327120" imgH="4060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0" y="1143000"/>
                        <a:ext cx="3327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8" name="Object 16"/>
          <p:cNvGraphicFramePr>
            <a:graphicFrameLocks noChangeAspect="1"/>
          </p:cNvGraphicFramePr>
          <p:nvPr/>
        </p:nvGraphicFramePr>
        <p:xfrm>
          <a:off x="3733800" y="1676401"/>
          <a:ext cx="27114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17640" imgH="444240" progId="Equation.3">
                  <p:embed/>
                </p:oleObj>
              </mc:Choice>
              <mc:Fallback>
                <p:oleObj name="Equation" r:id="rId8" imgW="2717640" imgH="4442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676401"/>
                        <a:ext cx="2711450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09" name="Object 17"/>
          <p:cNvGraphicFramePr>
            <a:graphicFrameLocks noChangeAspect="1"/>
          </p:cNvGraphicFramePr>
          <p:nvPr/>
        </p:nvGraphicFramePr>
        <p:xfrm>
          <a:off x="3727450" y="2171700"/>
          <a:ext cx="2768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68400" imgH="495000" progId="Equation.3">
                  <p:embed/>
                </p:oleObj>
              </mc:Choice>
              <mc:Fallback>
                <p:oleObj name="Equation" r:id="rId10" imgW="2768400" imgH="4950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450" y="2171700"/>
                        <a:ext cx="27686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0" name="Object 18"/>
          <p:cNvGraphicFramePr>
            <a:graphicFrameLocks noChangeAspect="1"/>
          </p:cNvGraphicFramePr>
          <p:nvPr/>
        </p:nvGraphicFramePr>
        <p:xfrm>
          <a:off x="3733800" y="2755900"/>
          <a:ext cx="1600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00200" imgH="444240" progId="Equation.3">
                  <p:embed/>
                </p:oleObj>
              </mc:Choice>
              <mc:Fallback>
                <p:oleObj name="Equation" r:id="rId12" imgW="1600200" imgH="4442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755900"/>
                        <a:ext cx="16002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11" name="AutoShape 19"/>
          <p:cNvSpPr>
            <a:spLocks/>
          </p:cNvSpPr>
          <p:nvPr/>
        </p:nvSpPr>
        <p:spPr bwMode="auto">
          <a:xfrm>
            <a:off x="3505200" y="1676400"/>
            <a:ext cx="179388" cy="1447800"/>
          </a:xfrm>
          <a:prstGeom prst="leftBrace">
            <a:avLst>
              <a:gd name="adj1" fmla="val 672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800">
              <a:solidFill>
                <a:srgbClr val="80808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7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7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7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  <p:bldP spid="187397" grpId="0" autoUpdateAnimBg="0"/>
      <p:bldP spid="187398" grpId="0" autoUpdateAnimBg="0"/>
      <p:bldP spid="187399" grpId="0" autoUpdateAnimBg="0"/>
      <p:bldP spid="187400" grpId="0" autoUpdateAnimBg="0"/>
      <p:bldP spid="187401" grpId="0" autoUpdateAnimBg="0"/>
      <p:bldP spid="187402" grpId="0" autoUpdateAnimBg="0"/>
      <p:bldP spid="187404" grpId="0" build="p" autoUpdateAnimBg="0"/>
      <p:bldP spid="1874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/>
          </p:cNvSpPr>
          <p:nvPr/>
        </p:nvSpPr>
        <p:spPr bwMode="auto">
          <a:xfrm>
            <a:off x="191344" y="122655"/>
            <a:ext cx="4537075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3200" b="1" dirty="0">
                <a:solidFill>
                  <a:srgbClr val="808080"/>
                </a:solidFill>
                <a:latin typeface="Times New Roman" pitchFamily="18" charset="0"/>
              </a:rPr>
              <a:t>一、多元函数的极值</a:t>
            </a:r>
          </a:p>
        </p:txBody>
      </p:sp>
      <p:sp>
        <p:nvSpPr>
          <p:cNvPr id="158723" name="Rectangle 3"/>
          <p:cNvSpPr>
            <a:spLocks noChangeArrowheads="1"/>
          </p:cNvSpPr>
          <p:nvPr/>
        </p:nvSpPr>
        <p:spPr bwMode="auto">
          <a:xfrm>
            <a:off x="623392" y="1324853"/>
            <a:ext cx="5028621" cy="480131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回顾 ：一元函数的极值的定义   </a:t>
            </a:r>
          </a:p>
        </p:txBody>
      </p:sp>
      <p:sp>
        <p:nvSpPr>
          <p:cNvPr id="158732" name="Rectangle 12"/>
          <p:cNvSpPr>
            <a:spLocks noChangeArrowheads="1"/>
          </p:cNvSpPr>
          <p:nvPr/>
        </p:nvSpPr>
        <p:spPr bwMode="auto">
          <a:xfrm>
            <a:off x="410782" y="754940"/>
            <a:ext cx="4113306" cy="51706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en-US" altLang="zh-CN" sz="26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6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zh-CN" altLang="en-US" sz="2600" b="1" dirty="0">
                <a:solidFill>
                  <a:srgbClr val="FF6600"/>
                </a:solidFill>
                <a:latin typeface="Times New Roman" pitchFamily="18" charset="0"/>
              </a:rPr>
              <a:t>多元函数极值的概念</a:t>
            </a:r>
            <a:r>
              <a:rPr kumimoji="1" lang="zh-CN" altLang="en-US" sz="2800" dirty="0">
                <a:solidFill>
                  <a:srgbClr val="808080"/>
                </a:solidFill>
                <a:latin typeface="Times New Roman" pitchFamily="18" charset="0"/>
              </a:rPr>
              <a:t>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B2A6A6CD-078E-4ABF-928C-19A792167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719" y="1881645"/>
            <a:ext cx="121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定义</a:t>
            </a:r>
            <a:r>
              <a:rPr kumimoji="1"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:</a:t>
            </a:r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974CF59E-64E2-4360-835A-9B828616F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443797"/>
              </p:ext>
            </p:extLst>
          </p:nvPr>
        </p:nvGraphicFramePr>
        <p:xfrm>
          <a:off x="3316006" y="1970545"/>
          <a:ext cx="4672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55831" imgH="441913" progId="Equation.3">
                  <p:embed/>
                </p:oleObj>
              </mc:Choice>
              <mc:Fallback>
                <p:oleObj name="Equation" r:id="rId2" imgW="4655831" imgH="441913" progId="Equation.3">
                  <p:embed/>
                  <p:pic>
                    <p:nvPicPr>
                      <p:cNvPr id="9220" name="Object 2">
                        <a:extLst>
                          <a:ext uri="{FF2B5EF4-FFF2-40B4-BE49-F238E27FC236}">
                            <a16:creationId xmlns:a16="http://schemas.microsoft.com/office/drawing/2014/main" id="{EC8E7F08-A9A2-4C5B-8A80-D582355EC9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006" y="1970545"/>
                        <a:ext cx="4672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1B35EADB-655D-4F8E-A5B7-3E7623F6CC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668192"/>
              </p:ext>
            </p:extLst>
          </p:nvPr>
        </p:nvGraphicFramePr>
        <p:xfrm>
          <a:off x="8091206" y="1970545"/>
          <a:ext cx="162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7934" imgH="426908" progId="Equation.3">
                  <p:embed/>
                </p:oleObj>
              </mc:Choice>
              <mc:Fallback>
                <p:oleObj name="Equation" r:id="rId4" imgW="1607934" imgH="426908" progId="Equation.3">
                  <p:embed/>
                  <p:pic>
                    <p:nvPicPr>
                      <p:cNvPr id="9221" name="Object 3">
                        <a:extLst>
                          <a:ext uri="{FF2B5EF4-FFF2-40B4-BE49-F238E27FC236}">
                            <a16:creationId xmlns:a16="http://schemas.microsoft.com/office/drawing/2014/main" id="{082E53E0-D46C-4242-ABC8-AB44609D8F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1206" y="1970545"/>
                        <a:ext cx="16256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5E5277AD-E0F4-4B43-844C-2A5B792E6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069942"/>
              </p:ext>
            </p:extLst>
          </p:nvPr>
        </p:nvGraphicFramePr>
        <p:xfrm>
          <a:off x="1958694" y="2673807"/>
          <a:ext cx="3479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67260" imgH="457294" progId="Equation.3">
                  <p:embed/>
                </p:oleObj>
              </mc:Choice>
              <mc:Fallback>
                <p:oleObj name="Equation" r:id="rId6" imgW="3467260" imgH="457294" progId="Equation.3">
                  <p:embed/>
                  <p:pic>
                    <p:nvPicPr>
                      <p:cNvPr id="9222" name="Object 4">
                        <a:extLst>
                          <a:ext uri="{FF2B5EF4-FFF2-40B4-BE49-F238E27FC236}">
                            <a16:creationId xmlns:a16="http://schemas.microsoft.com/office/drawing/2014/main" id="{387BBE9D-5EE4-4065-9B02-123EA05CD0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694" y="2673807"/>
                        <a:ext cx="3479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7">
            <a:extLst>
              <a:ext uri="{FF2B5EF4-FFF2-40B4-BE49-F238E27FC236}">
                <a16:creationId xmlns:a16="http://schemas.microsoft.com/office/drawing/2014/main" id="{75E06C48-5701-42CE-B2CE-E7006E233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606" y="2581732"/>
            <a:ext cx="1981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在其中当</a:t>
            </a:r>
          </a:p>
        </p:txBody>
      </p:sp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BCF460E5-5039-4281-BC50-B8EE97CD3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931635"/>
              </p:ext>
            </p:extLst>
          </p:nvPr>
        </p:nvGraphicFramePr>
        <p:xfrm>
          <a:off x="7062506" y="2632532"/>
          <a:ext cx="9017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3819" imgH="426908" progId="Equation.3">
                  <p:embed/>
                </p:oleObj>
              </mc:Choice>
              <mc:Fallback>
                <p:oleObj name="Equation" r:id="rId8" imgW="883819" imgH="426908" progId="Equation.3">
                  <p:embed/>
                  <p:pic>
                    <p:nvPicPr>
                      <p:cNvPr id="9224" name="Object 5">
                        <a:extLst>
                          <a:ext uri="{FF2B5EF4-FFF2-40B4-BE49-F238E27FC236}">
                            <a16:creationId xmlns:a16="http://schemas.microsoft.com/office/drawing/2014/main" id="{B710D384-AC12-432C-A51F-94B41FF433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2506" y="2632532"/>
                        <a:ext cx="90170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9">
            <a:extLst>
              <a:ext uri="{FF2B5EF4-FFF2-40B4-BE49-F238E27FC236}">
                <a16:creationId xmlns:a16="http://schemas.microsoft.com/office/drawing/2014/main" id="{F01DF581-64F4-48D7-9866-474BD170E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4206" y="2581732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时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,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4C26E05E-7969-4D1B-BD69-A4E2B7A4B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880457"/>
              </p:ext>
            </p:extLst>
          </p:nvPr>
        </p:nvGraphicFramePr>
        <p:xfrm>
          <a:off x="3080989" y="3242408"/>
          <a:ext cx="1941645" cy="51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88840" imgH="228600" progId="Equation.DSMT4">
                  <p:embed/>
                </p:oleObj>
              </mc:Choice>
              <mc:Fallback>
                <p:oleObj name="Equation" r:id="rId10" imgW="888840" imgH="228600" progId="Equation.DSMT4">
                  <p:embed/>
                  <p:pic>
                    <p:nvPicPr>
                      <p:cNvPr id="9226" name="Object 6">
                        <a:extLst>
                          <a:ext uri="{FF2B5EF4-FFF2-40B4-BE49-F238E27FC236}">
                            <a16:creationId xmlns:a16="http://schemas.microsoft.com/office/drawing/2014/main" id="{CFA2569B-F434-4C54-A088-F1856BE7A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989" y="3242408"/>
                        <a:ext cx="1941645" cy="516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1">
            <a:extLst>
              <a:ext uri="{FF2B5EF4-FFF2-40B4-BE49-F238E27FC236}">
                <a16:creationId xmlns:a16="http://schemas.microsoft.com/office/drawing/2014/main" id="{2947D38F-D15E-4D4D-ACEA-1B4BB6819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606" y="3189745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(1) </a:t>
            </a: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BD131122-ED25-4175-9612-3FB3D9353A31}"/>
              </a:ext>
            </a:extLst>
          </p:cNvPr>
          <p:cNvGrpSpPr>
            <a:grpSpLocks/>
          </p:cNvGrpSpPr>
          <p:nvPr/>
        </p:nvGrpSpPr>
        <p:grpSpPr bwMode="auto">
          <a:xfrm>
            <a:off x="5068606" y="3229432"/>
            <a:ext cx="4267200" cy="519113"/>
            <a:chOff x="2400" y="2448"/>
            <a:chExt cx="2688" cy="327"/>
          </a:xfrm>
        </p:grpSpPr>
        <p:sp>
          <p:nvSpPr>
            <p:cNvPr id="22" name="Text Box 13">
              <a:extLst>
                <a:ext uri="{FF2B5EF4-FFF2-40B4-BE49-F238E27FC236}">
                  <a16:creationId xmlns:a16="http://schemas.microsoft.com/office/drawing/2014/main" id="{4585DDE3-39DB-4320-A748-E1965DA9C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448"/>
              <a:ext cx="26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则称     为         的</a:t>
              </a:r>
              <a:r>
                <a:rPr kumimoji="1" lang="zh-CN" altLang="en-US" sz="2800" b="1">
                  <a:solidFill>
                    <a:srgbClr val="66FF66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极大点</a:t>
              </a: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/>
                  <a:cs typeface="楷体_GB2312"/>
                </a:rPr>
                <a:t>,</a:t>
              </a:r>
            </a:p>
          </p:txBody>
        </p:sp>
        <p:graphicFrame>
          <p:nvGraphicFramePr>
            <p:cNvPr id="23" name="Object 12">
              <a:extLst>
                <a:ext uri="{FF2B5EF4-FFF2-40B4-BE49-F238E27FC236}">
                  <a16:creationId xmlns:a16="http://schemas.microsoft.com/office/drawing/2014/main" id="{4566E7C8-0334-4B08-B2B9-B1EC199ECA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35" y="2486"/>
            <a:ext cx="2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27674" imgH="426908" progId="Equation.3">
                    <p:embed/>
                  </p:oleObj>
                </mc:Choice>
                <mc:Fallback>
                  <p:oleObj name="Equation" r:id="rId12" imgW="327674" imgH="426908" progId="Equation.3">
                    <p:embed/>
                    <p:pic>
                      <p:nvPicPr>
                        <p:cNvPr id="16411" name="Object 12">
                          <a:extLst>
                            <a:ext uri="{FF2B5EF4-FFF2-40B4-BE49-F238E27FC236}">
                              <a16:creationId xmlns:a16="http://schemas.microsoft.com/office/drawing/2014/main" id="{722E1140-9560-4896-8A3B-99DEEE5F32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" y="2486"/>
                          <a:ext cx="2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13">
              <a:extLst>
                <a:ext uri="{FF2B5EF4-FFF2-40B4-BE49-F238E27FC236}">
                  <a16:creationId xmlns:a16="http://schemas.microsoft.com/office/drawing/2014/main" id="{0C692F54-09AD-4E79-AAA5-7643C1104E6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2496"/>
            <a:ext cx="4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723739" imgH="388643" progId="Equation.3">
                    <p:embed/>
                  </p:oleObj>
                </mc:Choice>
                <mc:Fallback>
                  <p:oleObj name="Equation" r:id="rId14" imgW="723739" imgH="388643" progId="Equation.3">
                    <p:embed/>
                    <p:pic>
                      <p:nvPicPr>
                        <p:cNvPr id="16412" name="Object 13">
                          <a:extLst>
                            <a:ext uri="{FF2B5EF4-FFF2-40B4-BE49-F238E27FC236}">
                              <a16:creationId xmlns:a16="http://schemas.microsoft.com/office/drawing/2014/main" id="{B7A97600-EED9-49DC-B802-92672630BF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2496"/>
                          <a:ext cx="4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6">
            <a:extLst>
              <a:ext uri="{FF2B5EF4-FFF2-40B4-BE49-F238E27FC236}">
                <a16:creationId xmlns:a16="http://schemas.microsoft.com/office/drawing/2014/main" id="{0459DF3E-C00B-4FE8-9102-690AC54057AF}"/>
              </a:ext>
            </a:extLst>
          </p:cNvPr>
          <p:cNvGrpSpPr>
            <a:grpSpLocks/>
          </p:cNvGrpSpPr>
          <p:nvPr/>
        </p:nvGrpSpPr>
        <p:grpSpPr bwMode="auto">
          <a:xfrm>
            <a:off x="5409919" y="3875545"/>
            <a:ext cx="4306887" cy="519112"/>
            <a:chOff x="2615" y="2846"/>
            <a:chExt cx="2713" cy="327"/>
          </a:xfrm>
        </p:grpSpPr>
        <p:sp>
          <p:nvSpPr>
            <p:cNvPr id="26" name="Text Box 17">
              <a:extLst>
                <a:ext uri="{FF2B5EF4-FFF2-40B4-BE49-F238E27FC236}">
                  <a16:creationId xmlns:a16="http://schemas.microsoft.com/office/drawing/2014/main" id="{147DCB34-CA80-4D35-AD3B-D75EAADFC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" y="2846"/>
              <a:ext cx="27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称          为函数的</a:t>
              </a: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极大值</a:t>
              </a: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/>
                  <a:cs typeface="楷体_GB2312"/>
                </a:rPr>
                <a:t>;</a:t>
              </a:r>
            </a:p>
          </p:txBody>
        </p:sp>
        <p:graphicFrame>
          <p:nvGraphicFramePr>
            <p:cNvPr id="27" name="Object 11">
              <a:extLst>
                <a:ext uri="{FF2B5EF4-FFF2-40B4-BE49-F238E27FC236}">
                  <a16:creationId xmlns:a16="http://schemas.microsoft.com/office/drawing/2014/main" id="{4B90AB99-126A-4531-A15A-3554CFBF11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8" y="2880"/>
            <a:ext cx="56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83819" imgH="426908" progId="Equation.3">
                    <p:embed/>
                  </p:oleObj>
                </mc:Choice>
                <mc:Fallback>
                  <p:oleObj name="Equation" r:id="rId16" imgW="883819" imgH="426908" progId="Equation.3">
                    <p:embed/>
                    <p:pic>
                      <p:nvPicPr>
                        <p:cNvPr id="16409" name="Object 11">
                          <a:extLst>
                            <a:ext uri="{FF2B5EF4-FFF2-40B4-BE49-F238E27FC236}">
                              <a16:creationId xmlns:a16="http://schemas.microsoft.com/office/drawing/2014/main" id="{A490E024-F9A8-4419-8C8A-BEC49A473F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8" y="2880"/>
                          <a:ext cx="56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7">
            <a:extLst>
              <a:ext uri="{FF2B5EF4-FFF2-40B4-BE49-F238E27FC236}">
                <a16:creationId xmlns:a16="http://schemas.microsoft.com/office/drawing/2014/main" id="{7008C20C-E2E3-4C22-99B0-D7FBE99AD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175943"/>
              </p:ext>
            </p:extLst>
          </p:nvPr>
        </p:nvGraphicFramePr>
        <p:xfrm>
          <a:off x="3113819" y="4566936"/>
          <a:ext cx="1875984" cy="498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88840" imgH="228600" progId="Equation.DSMT4">
                  <p:embed/>
                </p:oleObj>
              </mc:Choice>
              <mc:Fallback>
                <p:oleObj name="Equation" r:id="rId18" imgW="888840" imgH="228600" progId="Equation.DSMT4">
                  <p:embed/>
                  <p:pic>
                    <p:nvPicPr>
                      <p:cNvPr id="9235" name="Object 7">
                        <a:extLst>
                          <a:ext uri="{FF2B5EF4-FFF2-40B4-BE49-F238E27FC236}">
                            <a16:creationId xmlns:a16="http://schemas.microsoft.com/office/drawing/2014/main" id="{EAB19310-2B46-41A0-95C2-A69AD3F646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grayscl/>
                        <a:biLevel thresh="5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819" y="4566936"/>
                        <a:ext cx="1875984" cy="498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0">
            <a:extLst>
              <a:ext uri="{FF2B5EF4-FFF2-40B4-BE49-F238E27FC236}">
                <a16:creationId xmlns:a16="http://schemas.microsoft.com/office/drawing/2014/main" id="{FACCACED-C42B-403D-A166-CACB045A3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606" y="4539120"/>
            <a:ext cx="990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(2) 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0F4FF01F-EA6B-41B8-8D8D-2FA3927DA183}"/>
              </a:ext>
            </a:extLst>
          </p:cNvPr>
          <p:cNvGrpSpPr>
            <a:grpSpLocks/>
          </p:cNvGrpSpPr>
          <p:nvPr/>
        </p:nvGrpSpPr>
        <p:grpSpPr bwMode="auto">
          <a:xfrm>
            <a:off x="5068606" y="4539120"/>
            <a:ext cx="4267200" cy="519112"/>
            <a:chOff x="2400" y="3312"/>
            <a:chExt cx="2688" cy="327"/>
          </a:xfrm>
        </p:grpSpPr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FE99A1A3-EA8E-4826-819C-644A3B791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312"/>
              <a:ext cx="26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则称     为         的</a:t>
              </a:r>
              <a:r>
                <a:rPr kumimoji="1" lang="zh-CN" altLang="en-US" sz="2800" b="1">
                  <a:solidFill>
                    <a:srgbClr val="66FF66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极小点</a:t>
              </a: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/>
                  <a:cs typeface="楷体_GB2312"/>
                </a:rPr>
                <a:t>,</a:t>
              </a:r>
            </a:p>
          </p:txBody>
        </p:sp>
        <p:graphicFrame>
          <p:nvGraphicFramePr>
            <p:cNvPr id="32" name="Object 9">
              <a:extLst>
                <a:ext uri="{FF2B5EF4-FFF2-40B4-BE49-F238E27FC236}">
                  <a16:creationId xmlns:a16="http://schemas.microsoft.com/office/drawing/2014/main" id="{5715BC1C-6F13-45AC-AE3C-BC2774FC17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2" y="3320"/>
            <a:ext cx="21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327674" imgH="426908" progId="Equation.3">
                    <p:embed/>
                  </p:oleObj>
                </mc:Choice>
                <mc:Fallback>
                  <p:oleObj name="Equation" r:id="rId20" imgW="327674" imgH="426908" progId="Equation.3">
                    <p:embed/>
                    <p:pic>
                      <p:nvPicPr>
                        <p:cNvPr id="16406" name="Object 9">
                          <a:extLst>
                            <a:ext uri="{FF2B5EF4-FFF2-40B4-BE49-F238E27FC236}">
                              <a16:creationId xmlns:a16="http://schemas.microsoft.com/office/drawing/2014/main" id="{6240C1D7-E31F-431C-9EC1-875FB4C3E0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2" y="3320"/>
                          <a:ext cx="21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0">
              <a:extLst>
                <a:ext uri="{FF2B5EF4-FFF2-40B4-BE49-F238E27FC236}">
                  <a16:creationId xmlns:a16="http://schemas.microsoft.com/office/drawing/2014/main" id="{D95079D3-7991-4324-BB65-25895C6BF1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8" y="3344"/>
            <a:ext cx="46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723739" imgH="388643" progId="Equation.3">
                    <p:embed/>
                  </p:oleObj>
                </mc:Choice>
                <mc:Fallback>
                  <p:oleObj name="Equation" r:id="rId22" imgW="723739" imgH="388643" progId="Equation.3">
                    <p:embed/>
                    <p:pic>
                      <p:nvPicPr>
                        <p:cNvPr id="16407" name="Object 10">
                          <a:extLst>
                            <a:ext uri="{FF2B5EF4-FFF2-40B4-BE49-F238E27FC236}">
                              <a16:creationId xmlns:a16="http://schemas.microsoft.com/office/drawing/2014/main" id="{F0309E96-73F5-4486-B0E0-3F8C4D39E3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3344"/>
                          <a:ext cx="46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25">
            <a:extLst>
              <a:ext uri="{FF2B5EF4-FFF2-40B4-BE49-F238E27FC236}">
                <a16:creationId xmlns:a16="http://schemas.microsoft.com/office/drawing/2014/main" id="{44F5CF02-9A35-457F-AFE7-45B60A595D0E}"/>
              </a:ext>
            </a:extLst>
          </p:cNvPr>
          <p:cNvGrpSpPr>
            <a:grpSpLocks/>
          </p:cNvGrpSpPr>
          <p:nvPr/>
        </p:nvGrpSpPr>
        <p:grpSpPr bwMode="auto">
          <a:xfrm>
            <a:off x="5409919" y="5148720"/>
            <a:ext cx="4383087" cy="519112"/>
            <a:chOff x="2615" y="3710"/>
            <a:chExt cx="2761" cy="327"/>
          </a:xfrm>
        </p:grpSpPr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CEA5307F-8AD7-4987-BDF2-1D5C40596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5" y="3710"/>
              <a:ext cx="27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q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称          为函数的</a:t>
              </a:r>
              <a:r>
                <a:rPr kumimoji="1" lang="zh-CN" altLang="en-US"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极小值</a:t>
              </a:r>
              <a:r>
                <a:rPr kumimoji="1" lang="zh-CN" altLang="en-US" sz="2800">
                  <a:latin typeface="Times New Roman" panose="02020603050405020304" pitchFamily="18" charset="0"/>
                  <a:ea typeface="楷体_GB2312"/>
                  <a:cs typeface="楷体_GB2312"/>
                </a:rPr>
                <a:t> </a:t>
              </a:r>
              <a:r>
                <a:rPr kumimoji="1" lang="en-US" altLang="zh-CN" sz="2800">
                  <a:latin typeface="Times New Roman" panose="02020603050405020304" pitchFamily="18" charset="0"/>
                  <a:ea typeface="楷体_GB2312"/>
                  <a:cs typeface="楷体_GB2312"/>
                </a:rPr>
                <a:t>.</a:t>
              </a:r>
            </a:p>
          </p:txBody>
        </p:sp>
        <p:graphicFrame>
          <p:nvGraphicFramePr>
            <p:cNvPr id="36" name="Object 8">
              <a:extLst>
                <a:ext uri="{FF2B5EF4-FFF2-40B4-BE49-F238E27FC236}">
                  <a16:creationId xmlns:a16="http://schemas.microsoft.com/office/drawing/2014/main" id="{2D6E3356-058D-4511-9A76-704D75C624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0" y="3744"/>
            <a:ext cx="56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883819" imgH="426908" progId="Equation.3">
                    <p:embed/>
                  </p:oleObj>
                </mc:Choice>
                <mc:Fallback>
                  <p:oleObj name="Equation" r:id="rId24" imgW="883819" imgH="426908" progId="Equation.3">
                    <p:embed/>
                    <p:pic>
                      <p:nvPicPr>
                        <p:cNvPr id="16404" name="Object 8">
                          <a:extLst>
                            <a:ext uri="{FF2B5EF4-FFF2-40B4-BE49-F238E27FC236}">
                              <a16:creationId xmlns:a16="http://schemas.microsoft.com/office/drawing/2014/main" id="{E57B8306-7EB5-4657-900D-F82B492F6A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grayscl/>
                          <a:biLevel thresh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744"/>
                          <a:ext cx="56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Text Box 28">
            <a:extLst>
              <a:ext uri="{FF2B5EF4-FFF2-40B4-BE49-F238E27FC236}">
                <a16:creationId xmlns:a16="http://schemas.microsoft.com/office/drawing/2014/main" id="{90EC15EE-9A7A-4AAF-A6B3-054C46652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406" y="5732920"/>
            <a:ext cx="525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极大点与极小点统称为</a:t>
            </a:r>
            <a:r>
              <a:rPr kumimoji="1" lang="zh-CN" altLang="en-US" sz="2800" b="1">
                <a:solidFill>
                  <a:srgbClr val="66FF66"/>
                </a:solidFill>
                <a:latin typeface="Times New Roman" panose="02020603050405020304" pitchFamily="18" charset="0"/>
                <a:ea typeface="楷体_GB2312"/>
                <a:cs typeface="楷体_GB2312"/>
              </a:rPr>
              <a:t>极值点</a:t>
            </a:r>
            <a:r>
              <a:rPr kumimoji="1" lang="zh-CN" altLang="en-US" sz="2800">
                <a:latin typeface="Times New Roman" panose="02020603050405020304" pitchFamily="18" charset="0"/>
                <a:ea typeface="楷体_GB2312"/>
                <a:cs typeface="楷体_GB2312"/>
              </a:rPr>
              <a:t> </a:t>
            </a:r>
            <a:r>
              <a:rPr kumimoji="1" lang="en-US" altLang="zh-CN" sz="2800">
                <a:latin typeface="Times New Roman" panose="02020603050405020304" pitchFamily="18" charset="0"/>
                <a:ea typeface="楷体_GB2312"/>
                <a:cs typeface="楷体_GB2312"/>
              </a:rPr>
              <a:t>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build="p" autoUpdateAnimBg="0"/>
      <p:bldP spid="158732" grpId="0" build="p" autoUpdateAnimBg="0"/>
      <p:bldP spid="12" grpId="0" autoUpdateAnimBg="0"/>
      <p:bldP spid="16" grpId="0" autoUpdateAnimBg="0"/>
      <p:bldP spid="18" grpId="0" autoUpdateAnimBg="0"/>
      <p:bldP spid="20" grpId="0" autoUpdateAnimBg="0"/>
      <p:bldP spid="29" grpId="0" autoUpdateAnimBg="0"/>
      <p:bldP spid="3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1690237" y="1105190"/>
            <a:ext cx="936625" cy="44621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zh-CN" altLang="en-US" sz="2600" b="1" dirty="0">
                <a:solidFill>
                  <a:srgbClr val="009999"/>
                </a:solidFill>
                <a:ea typeface="楷体_GB2312" pitchFamily="49" charset="-122"/>
              </a:rPr>
              <a:t>定义</a:t>
            </a: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2673350" y="1162050"/>
            <a:ext cx="76708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设函数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z=f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600" b="1" i="1" dirty="0" err="1">
                <a:latin typeface="Times New Roman" pitchFamily="18" charset="0"/>
                <a:ea typeface="楷体_GB2312" pitchFamily="49" charset="-122"/>
              </a:rPr>
              <a:t>x,y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在区域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D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内有定义，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P</a:t>
            </a:r>
            <a:r>
              <a:rPr kumimoji="1" lang="en-US" altLang="zh-CN" sz="2600" b="1" baseline="-25000" dirty="0"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x</a:t>
            </a:r>
            <a:r>
              <a:rPr kumimoji="1" lang="en-US" altLang="zh-CN" sz="2600" b="1" baseline="-25000" dirty="0"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,y</a:t>
            </a:r>
            <a:r>
              <a:rPr kumimoji="1" lang="en-US" altLang="zh-CN" sz="2600" b="1" baseline="-25000" dirty="0">
                <a:latin typeface="Times New Roman" pitchFamily="18" charset="0"/>
                <a:ea typeface="楷体_GB2312" pitchFamily="49" charset="-122"/>
              </a:rPr>
              <a:t>0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)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是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D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的一</a:t>
            </a:r>
            <a:endParaRPr kumimoji="1" lang="zh-CN" altLang="en-US" sz="2800" dirty="0">
              <a:latin typeface="Times New Roman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28813" y="1746250"/>
            <a:ext cx="8102600" cy="528638"/>
            <a:chOff x="255" y="2296"/>
            <a:chExt cx="5104" cy="333"/>
          </a:xfrm>
        </p:grpSpPr>
        <p:sp>
          <p:nvSpPr>
            <p:cNvPr id="33809" name="Rectangle 5"/>
            <p:cNvSpPr>
              <a:spLocks noChangeArrowheads="1"/>
            </p:cNvSpPr>
            <p:nvPr/>
          </p:nvSpPr>
          <p:spPr bwMode="auto">
            <a:xfrm>
              <a:off x="255" y="2296"/>
              <a:ext cx="5104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  <a:ea typeface="楷体_GB2312" pitchFamily="49" charset="-122"/>
                </a:rPr>
                <a:t>个内点</a:t>
              </a:r>
              <a:r>
                <a:rPr kumimoji="1" lang="en-US" altLang="zh-CN" sz="2600" b="1" dirty="0">
                  <a:latin typeface="Times New Roman" pitchFamily="18" charset="0"/>
                  <a:ea typeface="楷体_GB2312" pitchFamily="49" charset="-122"/>
                </a:rPr>
                <a:t>.</a:t>
              </a:r>
              <a:r>
                <a:rPr kumimoji="1" lang="zh-CN" altLang="en-US" sz="2600" b="1" dirty="0">
                  <a:latin typeface="Times New Roman" pitchFamily="18" charset="0"/>
                  <a:ea typeface="楷体_GB2312" pitchFamily="49" charset="-122"/>
                </a:rPr>
                <a:t>若存在</a:t>
              </a:r>
              <a:r>
                <a:rPr kumimoji="1" lang="en-US" altLang="zh-CN" sz="2600" b="1" i="1" dirty="0">
                  <a:latin typeface="Times New Roman" pitchFamily="18" charset="0"/>
                  <a:ea typeface="楷体_GB2312" pitchFamily="49" charset="-122"/>
                </a:rPr>
                <a:t>P</a:t>
              </a:r>
              <a:r>
                <a:rPr kumimoji="1" lang="en-US" altLang="zh-CN" sz="2600" b="1" baseline="-25000" dirty="0">
                  <a:latin typeface="Times New Roman" pitchFamily="18" charset="0"/>
                  <a:ea typeface="楷体_GB2312" pitchFamily="49" charset="-122"/>
                </a:rPr>
                <a:t>0</a:t>
              </a:r>
              <a:r>
                <a:rPr kumimoji="1" lang="zh-CN" altLang="en-US" sz="2600" b="1" dirty="0">
                  <a:latin typeface="Times New Roman" pitchFamily="18" charset="0"/>
                  <a:ea typeface="楷体_GB2312" pitchFamily="49" charset="-122"/>
                </a:rPr>
                <a:t>的某一个邻域                 ，使得任意的</a:t>
              </a:r>
              <a:r>
                <a:rPr kumimoji="1" lang="zh-CN" altLang="en-US" sz="2800" dirty="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33796" name="Object 6"/>
            <p:cNvGraphicFramePr>
              <a:graphicFrameLocks noChangeAspect="1"/>
            </p:cNvGraphicFramePr>
            <p:nvPr/>
          </p:nvGraphicFramePr>
          <p:xfrm>
            <a:off x="3069" y="2357"/>
            <a:ext cx="84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723586" imgH="228501" progId="Equation.DSMT4">
                    <p:embed/>
                  </p:oleObj>
                </mc:Choice>
                <mc:Fallback>
                  <p:oleObj name="Equation" r:id="rId2" imgW="723586" imgH="228501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9" y="2357"/>
                          <a:ext cx="846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51051" y="2281238"/>
            <a:ext cx="3090863" cy="519112"/>
            <a:chOff x="332" y="2633"/>
            <a:chExt cx="1947" cy="327"/>
          </a:xfrm>
        </p:grpSpPr>
        <p:graphicFrame>
          <p:nvGraphicFramePr>
            <p:cNvPr id="33795" name="Object 8"/>
            <p:cNvGraphicFramePr>
              <a:graphicFrameLocks noChangeAspect="1"/>
            </p:cNvGraphicFramePr>
            <p:nvPr/>
          </p:nvGraphicFramePr>
          <p:xfrm>
            <a:off x="332" y="2667"/>
            <a:ext cx="124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66680" imgH="228600" progId="Equation.DSMT4">
                    <p:embed/>
                  </p:oleObj>
                </mc:Choice>
                <mc:Fallback>
                  <p:oleObj name="Equation" r:id="rId4" imgW="1066680" imgH="228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" y="2667"/>
                          <a:ext cx="1247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8" name="Rectangle 9"/>
            <p:cNvSpPr>
              <a:spLocks noChangeArrowheads="1"/>
            </p:cNvSpPr>
            <p:nvPr/>
          </p:nvSpPr>
          <p:spPr bwMode="auto">
            <a:xfrm>
              <a:off x="1554" y="2633"/>
              <a:ext cx="725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>
                  <a:latin typeface="Times New Roman" pitchFamily="18" charset="0"/>
                  <a:ea typeface="楷体_GB2312" pitchFamily="49" charset="-122"/>
                </a:rPr>
                <a:t>都有</a:t>
              </a:r>
              <a:r>
                <a:rPr kumimoji="1" lang="zh-CN" altLang="en-US" sz="2800">
                  <a:latin typeface="Times New Roman" pitchFamily="18" charset="0"/>
                </a:rPr>
                <a:t> </a:t>
              </a:r>
            </a:p>
          </p:txBody>
        </p:sp>
      </p:grpSp>
      <p:graphicFrame>
        <p:nvGraphicFramePr>
          <p:cNvPr id="15975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588078"/>
              </p:ext>
            </p:extLst>
          </p:nvPr>
        </p:nvGraphicFramePr>
        <p:xfrm>
          <a:off x="4811714" y="2792413"/>
          <a:ext cx="25923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6800" imgH="228600" progId="Equation.DSMT4">
                  <p:embed/>
                </p:oleObj>
              </mc:Choice>
              <mc:Fallback>
                <p:oleObj name="Equation" r:id="rId6" imgW="13968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4" y="2792413"/>
                        <a:ext cx="2592387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55" name="Rectangle 11"/>
          <p:cNvSpPr>
            <a:spLocks noChangeArrowheads="1"/>
          </p:cNvSpPr>
          <p:nvPr/>
        </p:nvSpPr>
        <p:spPr bwMode="auto">
          <a:xfrm>
            <a:off x="1979613" y="3211513"/>
            <a:ext cx="849630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称</a:t>
            </a:r>
            <a:r>
              <a:rPr kumimoji="1" lang="en-US" altLang="zh-CN" sz="2600" b="1" i="1" dirty="0">
                <a:latin typeface="Times New Roman" pitchFamily="18" charset="0"/>
              </a:rPr>
              <a:t>f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en-US" altLang="zh-CN" sz="2600" b="1" i="1" dirty="0">
                <a:latin typeface="Times New Roman" pitchFamily="18" charset="0"/>
              </a:rPr>
              <a:t>,y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为函数</a:t>
            </a:r>
            <a:r>
              <a:rPr kumimoji="1" lang="en-US" altLang="zh-CN" sz="2600" b="1" i="1" dirty="0">
                <a:latin typeface="Times New Roman" pitchFamily="18" charset="0"/>
                <a:ea typeface="楷体_GB2312" pitchFamily="49" charset="-122"/>
              </a:rPr>
              <a:t>z=f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600" b="1" i="1" dirty="0" err="1">
                <a:latin typeface="Times New Roman" pitchFamily="18" charset="0"/>
                <a:ea typeface="楷体_GB2312" pitchFamily="49" charset="-122"/>
              </a:rPr>
              <a:t>x,y</a:t>
            </a:r>
            <a:r>
              <a:rPr kumimoji="1" lang="en-US" altLang="zh-CN" sz="2600" b="1" dirty="0">
                <a:latin typeface="Times New Roman" pitchFamily="18" charset="0"/>
                <a:ea typeface="楷体_GB2312" pitchFamily="49" charset="-122"/>
              </a:rPr>
              <a:t>)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的一个极大值，而称</a:t>
            </a:r>
            <a:r>
              <a:rPr kumimoji="1" lang="en-US" altLang="zh-CN" sz="2600" b="1" i="1" dirty="0">
                <a:latin typeface="Times New Roman" pitchFamily="18" charset="0"/>
              </a:rPr>
              <a:t>P</a:t>
            </a:r>
            <a:r>
              <a:rPr kumimoji="1" lang="en-US" altLang="zh-CN" sz="2600" b="1" baseline="-25000" dirty="0">
                <a:latin typeface="Times New Roman" pitchFamily="18" charset="0"/>
              </a:rPr>
              <a:t>0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为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</a:p>
        </p:txBody>
      </p:sp>
      <p:sp>
        <p:nvSpPr>
          <p:cNvPr id="159756" name="Rectangle 12"/>
          <p:cNvSpPr>
            <a:spLocks noChangeArrowheads="1"/>
          </p:cNvSpPr>
          <p:nvPr/>
        </p:nvSpPr>
        <p:spPr bwMode="auto">
          <a:xfrm>
            <a:off x="1928813" y="3815557"/>
            <a:ext cx="489585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该函数的极大值点．</a:t>
            </a:r>
            <a:r>
              <a:rPr kumimoji="1" lang="zh-CN" altLang="en-US" sz="2800" dirty="0">
                <a:latin typeface="Times New Roman" pitchFamily="18" charset="0"/>
              </a:rPr>
              <a:t> 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703512" y="4592638"/>
            <a:ext cx="6983412" cy="1871663"/>
            <a:chOff x="295" y="2886"/>
            <a:chExt cx="4399" cy="1179"/>
          </a:xfrm>
        </p:grpSpPr>
        <p:sp>
          <p:nvSpPr>
            <p:cNvPr id="33806" name="AutoShape 14"/>
            <p:cNvSpPr>
              <a:spLocks noChangeArrowheads="1"/>
            </p:cNvSpPr>
            <p:nvPr/>
          </p:nvSpPr>
          <p:spPr bwMode="auto">
            <a:xfrm>
              <a:off x="1473" y="3067"/>
              <a:ext cx="3221" cy="998"/>
            </a:xfrm>
            <a:prstGeom prst="cloudCallout">
              <a:avLst>
                <a:gd name="adj1" fmla="val -63255"/>
                <a:gd name="adj2" fmla="val -29560"/>
              </a:avLst>
            </a:prstGeom>
            <a:solidFill>
              <a:srgbClr val="FFFF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比较一下一元函数极值与多元函数极值有无本质差别？</a:t>
              </a:r>
            </a:p>
          </p:txBody>
        </p:sp>
        <p:pic>
          <p:nvPicPr>
            <p:cNvPr id="33807" name="Picture 15" descr="xiaoxueshen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5" y="2886"/>
              <a:ext cx="752" cy="1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9760" name="AutoShape 16"/>
          <p:cNvSpPr>
            <a:spLocks noChangeArrowheads="1"/>
          </p:cNvSpPr>
          <p:nvPr/>
        </p:nvSpPr>
        <p:spPr bwMode="auto">
          <a:xfrm>
            <a:off x="2932114" y="4523178"/>
            <a:ext cx="8929290" cy="1930401"/>
          </a:xfrm>
          <a:prstGeom prst="wedgeRoundRectCallout">
            <a:avLst>
              <a:gd name="adj1" fmla="val -52000"/>
              <a:gd name="adj2" fmla="val -31630"/>
              <a:gd name="adj3" fmla="val 16667"/>
            </a:avLst>
          </a:prstGeom>
          <a:solidFill>
            <a:srgbClr val="FFFFFF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讨论：</a:t>
            </a: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极值点能在边界上吗？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2. 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极值是函数在一个区域内的整体性质还是局部性质？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3. 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极值点唯一吗？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 </a:t>
            </a:r>
            <a:r>
              <a:rPr kumimoji="1"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极大值一定比极小值大吗？</a:t>
            </a:r>
          </a:p>
        </p:txBody>
      </p:sp>
      <p:sp>
        <p:nvSpPr>
          <p:cNvPr id="33805" name="Rectangle 17"/>
          <p:cNvSpPr>
            <a:spLocks noChangeArrowheads="1"/>
          </p:cNvSpPr>
          <p:nvPr/>
        </p:nvSpPr>
        <p:spPr bwMode="auto">
          <a:xfrm>
            <a:off x="306294" y="302085"/>
            <a:ext cx="4113306" cy="51706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en-US" altLang="zh-CN" sz="26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600" b="1" dirty="0">
                <a:solidFill>
                  <a:srgbClr val="FF66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zh-CN" altLang="en-US" sz="2600" b="1" dirty="0">
                <a:solidFill>
                  <a:srgbClr val="FF6600"/>
                </a:solidFill>
                <a:latin typeface="Times New Roman" pitchFamily="18" charset="0"/>
              </a:rPr>
              <a:t>多元函数极值的概念</a:t>
            </a:r>
            <a:r>
              <a:rPr kumimoji="1" lang="zh-CN" altLang="en-US" sz="2800" dirty="0">
                <a:solidFill>
                  <a:srgbClr val="808080"/>
                </a:solidFill>
                <a:latin typeface="Times New Roman" pitchFamily="18" charset="0"/>
              </a:rPr>
              <a:t>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5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  <p:bldP spid="159755" grpId="0"/>
      <p:bldP spid="159756" grpId="0"/>
      <p:bldP spid="1597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07368" y="352425"/>
            <a:ext cx="6192838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600" b="1" dirty="0">
                <a:solidFill>
                  <a:srgbClr val="808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600" b="1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zh-CN" altLang="en-US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dirty="0">
                <a:latin typeface="Times New Roman" pitchFamily="18" charset="0"/>
              </a:rPr>
              <a:t>3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baseline="30000" dirty="0">
                <a:latin typeface="Times New Roman" pitchFamily="18" charset="0"/>
              </a:rPr>
              <a:t>2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</a:t>
            </a:r>
            <a:r>
              <a:rPr kumimoji="1" lang="en-US" altLang="zh-CN" sz="2600" b="1" dirty="0">
                <a:latin typeface="Times New Roman" pitchFamily="18" charset="0"/>
              </a:rPr>
              <a:t>4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baseline="30000" dirty="0">
                <a:latin typeface="Times New Roman" pitchFamily="18" charset="0"/>
              </a:rPr>
              <a:t>2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在点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dirty="0">
                <a:latin typeface="Times New Roman" pitchFamily="18" charset="0"/>
              </a:rPr>
              <a:t>0)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处有极小值</a:t>
            </a:r>
            <a:r>
              <a:rPr kumimoji="1" lang="en-US" altLang="zh-CN" sz="2600" b="1" dirty="0">
                <a:latin typeface="Symbol" pitchFamily="18" charset="2"/>
              </a:rPr>
              <a:t>. </a:t>
            </a:r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8FF"/>
              </a:clrFrom>
              <a:clrTo>
                <a:srgbClr val="FFF8FF">
                  <a:alpha val="0"/>
                </a:srgbClr>
              </a:clrTo>
            </a:clrChange>
            <a:lum bright="6000"/>
          </a:blip>
          <a:srcRect/>
          <a:stretch>
            <a:fillRect/>
          </a:stretch>
        </p:blipFill>
        <p:spPr bwMode="auto">
          <a:xfrm>
            <a:off x="7766051" y="1052513"/>
            <a:ext cx="2722563" cy="2286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199456" y="1204912"/>
            <a:ext cx="48958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黑体" pitchFamily="2" charset="-122"/>
              </a:rPr>
              <a:t>    </a:t>
            </a:r>
            <a:r>
              <a:rPr kumimoji="1" lang="zh-CN" altLang="en-US" sz="2600" b="1" dirty="0">
                <a:latin typeface="黑体" pitchFamily="2" charset="-122"/>
              </a:rPr>
              <a:t>事实上，</a:t>
            </a:r>
            <a:r>
              <a:rPr kumimoji="1" lang="zh-CN" altLang="en-US" sz="2600" b="1" dirty="0">
                <a:latin typeface="Times New Roman" pitchFamily="18" charset="0"/>
              </a:rPr>
              <a:t>当 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0) </a:t>
            </a:r>
            <a:r>
              <a:rPr kumimoji="1" lang="zh-CN" altLang="en-US" sz="2600" b="1" dirty="0">
                <a:latin typeface="Times New Roman" pitchFamily="18" charset="0"/>
              </a:rPr>
              <a:t>时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zh-CN" altLang="en-US" sz="2600" b="1" dirty="0">
                <a:latin typeface="Times New Roman" pitchFamily="18" charset="0"/>
              </a:rPr>
              <a:t>而当 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0) </a:t>
            </a:r>
            <a:r>
              <a:rPr kumimoji="1" lang="zh-CN" altLang="en-US" sz="2600" b="1" dirty="0">
                <a:latin typeface="Times New Roman" pitchFamily="18" charset="0"/>
              </a:rPr>
              <a:t>时</a:t>
            </a:r>
            <a:r>
              <a:rPr kumimoji="1" lang="en-US" altLang="zh-CN" sz="2600" b="1" dirty="0">
                <a:latin typeface="Symbol" pitchFamily="18" charset="2"/>
              </a:rPr>
              <a:t>, 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</a:t>
            </a:r>
            <a:r>
              <a:rPr kumimoji="1" lang="en-US" altLang="zh-CN" sz="2600" b="1" dirty="0">
                <a:latin typeface="Times New Roman" pitchFamily="18" charset="0"/>
              </a:rPr>
              <a:t>0 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zh-CN" altLang="en-US" sz="2600" b="1" dirty="0">
                <a:latin typeface="Times New Roman" pitchFamily="18" charset="0"/>
              </a:rPr>
              <a:t>因此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0 </a:t>
            </a:r>
            <a:r>
              <a:rPr kumimoji="1" lang="zh-CN" altLang="en-US" sz="2600" b="1" dirty="0">
                <a:latin typeface="Times New Roman" pitchFamily="18" charset="0"/>
              </a:rPr>
              <a:t>是函数的极小值</a:t>
            </a:r>
            <a:r>
              <a:rPr kumimoji="1" lang="en-US" altLang="zh-CN" sz="2600" b="1" dirty="0">
                <a:latin typeface="Symbol" pitchFamily="18" charset="2"/>
              </a:rPr>
              <a:t>.</a:t>
            </a:r>
            <a:endParaRPr kumimoji="1" lang="en-US" altLang="zh-CN" sz="2600" b="1" dirty="0">
              <a:latin typeface="Times New Roman" pitchFamily="18" charset="0"/>
            </a:endParaRPr>
          </a:p>
        </p:txBody>
      </p:sp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7739063" y="4195763"/>
            <a:ext cx="2722562" cy="2286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1270894" y="4425948"/>
            <a:ext cx="482441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 dirty="0">
                <a:latin typeface="Times New Roman" pitchFamily="18" charset="0"/>
              </a:rPr>
              <a:t>当 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0) </a:t>
            </a:r>
            <a:r>
              <a:rPr kumimoji="1" lang="zh-CN" altLang="en-US" sz="2600" b="1" dirty="0">
                <a:latin typeface="Times New Roman" pitchFamily="18" charset="0"/>
              </a:rPr>
              <a:t>时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zh-CN" altLang="en-US" sz="2600" b="1" dirty="0">
                <a:latin typeface="Times New Roman" pitchFamily="18" charset="0"/>
              </a:rPr>
              <a:t>而当 </a:t>
            </a:r>
            <a:r>
              <a:rPr kumimoji="1" lang="en-US" altLang="zh-CN" sz="2600" b="1" dirty="0">
                <a:latin typeface="Times New Roman" pitchFamily="18" charset="0"/>
              </a:rPr>
              <a:t>(</a:t>
            </a:r>
            <a:r>
              <a:rPr kumimoji="1" lang="en-US" altLang="zh-CN" sz="2600" b="1" i="1" dirty="0">
                <a:latin typeface="Times New Roman" pitchFamily="18" charset="0"/>
              </a:rPr>
              <a:t>x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>
                <a:latin typeface="Times New Roman" pitchFamily="18" charset="0"/>
              </a:rPr>
              <a:t>y</a:t>
            </a:r>
            <a:r>
              <a:rPr kumimoji="1" lang="en-US" altLang="zh-CN" sz="2600" b="1" dirty="0">
                <a:latin typeface="Times New Roman" pitchFamily="18" charset="0"/>
              </a:rPr>
              <a:t>)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</a:t>
            </a:r>
            <a:r>
              <a:rPr kumimoji="1" lang="en-US" altLang="zh-CN" sz="2600" b="1" dirty="0">
                <a:latin typeface="Times New Roman" pitchFamily="18" charset="0"/>
              </a:rPr>
              <a:t> 0)</a:t>
            </a:r>
            <a:r>
              <a:rPr kumimoji="1" lang="zh-CN" altLang="en-US" sz="2600" b="1" dirty="0">
                <a:latin typeface="Times New Roman" pitchFamily="18" charset="0"/>
              </a:rPr>
              <a:t>时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Times New Roman" pitchFamily="18" charset="0"/>
                <a:sym typeface="Symbol" pitchFamily="18" charset="2"/>
              </a:rPr>
              <a:t></a:t>
            </a:r>
            <a:r>
              <a:rPr kumimoji="1" lang="en-US" altLang="zh-CN" sz="2600" b="1" dirty="0">
                <a:latin typeface="Times New Roman" pitchFamily="18" charset="0"/>
              </a:rPr>
              <a:t>0</a:t>
            </a:r>
            <a:r>
              <a:rPr kumimoji="1" lang="en-US" altLang="zh-CN" sz="2600" b="1" dirty="0">
                <a:latin typeface="Symbol" pitchFamily="18" charset="2"/>
              </a:rPr>
              <a:t>. </a:t>
            </a:r>
            <a:r>
              <a:rPr kumimoji="1" lang="zh-CN" altLang="en-US" sz="2600" b="1" dirty="0">
                <a:latin typeface="Times New Roman" pitchFamily="18" charset="0"/>
              </a:rPr>
              <a:t>因此 </a:t>
            </a:r>
            <a:r>
              <a:rPr kumimoji="1" lang="en-US" altLang="zh-CN" sz="2600" b="1" i="1" dirty="0">
                <a:latin typeface="Times New Roman" pitchFamily="18" charset="0"/>
              </a:rPr>
              <a:t>z</a:t>
            </a:r>
            <a:r>
              <a:rPr kumimoji="1" lang="en-US" altLang="zh-CN" sz="2600" b="1" dirty="0">
                <a:latin typeface="Symbol" pitchFamily="18" charset="2"/>
              </a:rPr>
              <a:t>=</a:t>
            </a:r>
            <a:r>
              <a:rPr kumimoji="1" lang="en-US" altLang="zh-CN" sz="2600" b="1" dirty="0">
                <a:latin typeface="Times New Roman" pitchFamily="18" charset="0"/>
              </a:rPr>
              <a:t>0 </a:t>
            </a:r>
            <a:r>
              <a:rPr kumimoji="1" lang="zh-CN" altLang="en-US" sz="2600" b="1" dirty="0">
                <a:latin typeface="Times New Roman" pitchFamily="18" charset="0"/>
              </a:rPr>
              <a:t>是函数的极大值</a:t>
            </a:r>
            <a:r>
              <a:rPr kumimoji="1" lang="en-US" altLang="zh-CN" sz="2600" b="1" dirty="0">
                <a:latin typeface="Symbol" pitchFamily="18" charset="2"/>
              </a:rPr>
              <a:t>.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3789" y="3490912"/>
            <a:ext cx="7508875" cy="661987"/>
            <a:chOff x="237" y="2205"/>
            <a:chExt cx="4730" cy="417"/>
          </a:xfrm>
        </p:grpSpPr>
        <p:sp>
          <p:nvSpPr>
            <p:cNvPr id="34825" name="Rectangle 8"/>
            <p:cNvSpPr>
              <a:spLocks noChangeArrowheads="1"/>
            </p:cNvSpPr>
            <p:nvPr/>
          </p:nvSpPr>
          <p:spPr bwMode="auto">
            <a:xfrm>
              <a:off x="237" y="2248"/>
              <a:ext cx="919" cy="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例</a:t>
              </a:r>
              <a:r>
                <a:rPr kumimoji="1" lang="en-US" altLang="zh-CN" sz="2600" b="1" dirty="0">
                  <a:solidFill>
                    <a:srgbClr val="009999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kumimoji="1" lang="en-US" altLang="zh-CN" sz="2600" b="1" dirty="0">
                  <a:solidFill>
                    <a:srgbClr val="808080"/>
                  </a:solidFill>
                  <a:latin typeface="Symbol" pitchFamily="18" charset="2"/>
                </a:rPr>
                <a:t> </a:t>
              </a:r>
              <a:r>
                <a:rPr kumimoji="1" lang="zh-CN" altLang="en-US" sz="2600" b="1" dirty="0">
                  <a:latin typeface="Symbol" pitchFamily="18" charset="2"/>
                  <a:ea typeface="楷体_GB2312" pitchFamily="49" charset="-122"/>
                </a:rPr>
                <a:t>函数</a:t>
              </a:r>
              <a:r>
                <a:rPr kumimoji="1" lang="zh-CN" altLang="en-US" sz="2600" b="1" dirty="0">
                  <a:latin typeface="Symbol" pitchFamily="18" charset="2"/>
                </a:rPr>
                <a:t> </a:t>
              </a:r>
            </a:p>
          </p:txBody>
        </p:sp>
        <p:graphicFrame>
          <p:nvGraphicFramePr>
            <p:cNvPr id="34818" name="Object 9"/>
            <p:cNvGraphicFramePr>
              <a:graphicFrameLocks noChangeAspect="1"/>
            </p:cNvGraphicFramePr>
            <p:nvPr/>
          </p:nvGraphicFramePr>
          <p:xfrm>
            <a:off x="1066" y="2205"/>
            <a:ext cx="1403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39600" imgH="279360" progId="Equation.DSMT4">
                    <p:embed/>
                  </p:oleObj>
                </mc:Choice>
                <mc:Fallback>
                  <p:oleObj name="Equation" r:id="rId4" imgW="939600" imgH="27936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2205"/>
                          <a:ext cx="1403" cy="4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2441" y="2281"/>
              <a:ext cx="2526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CN" altLang="en-US" sz="2600" b="1" dirty="0">
                  <a:latin typeface="Times New Roman" pitchFamily="18" charset="0"/>
                  <a:ea typeface="楷体_GB2312" pitchFamily="49" charset="-122"/>
                </a:rPr>
                <a:t>在点</a:t>
              </a:r>
              <a:r>
                <a:rPr kumimoji="1" lang="zh-CN" altLang="en-US" sz="2600" b="1" dirty="0">
                  <a:latin typeface="Times New Roman" pitchFamily="18" charset="0"/>
                </a:rPr>
                <a:t>（</a:t>
              </a:r>
              <a:r>
                <a:rPr kumimoji="1" lang="en-US" altLang="zh-CN" sz="2600" b="1" dirty="0">
                  <a:latin typeface="Times New Roman" pitchFamily="18" charset="0"/>
                </a:rPr>
                <a:t>0,0</a:t>
              </a:r>
              <a:r>
                <a:rPr kumimoji="1" lang="zh-CN" altLang="en-US" sz="2600" b="1" dirty="0">
                  <a:latin typeface="Times New Roman" pitchFamily="18" charset="0"/>
                </a:rPr>
                <a:t>）</a:t>
              </a:r>
              <a:r>
                <a:rPr kumimoji="1" lang="zh-CN" altLang="en-US" sz="2600" b="1" dirty="0">
                  <a:latin typeface="Times New Roman" pitchFamily="18" charset="0"/>
                  <a:ea typeface="楷体_GB2312" pitchFamily="49" charset="-122"/>
                </a:rPr>
                <a:t>处有极大值</a:t>
              </a:r>
              <a:r>
                <a:rPr kumimoji="1" lang="en-US" altLang="zh-CN" sz="2600" b="1" dirty="0">
                  <a:latin typeface="Times New Roman" pitchFamily="18" charset="0"/>
                  <a:ea typeface="楷体_GB2312" pitchFamily="49" charset="-122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0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/>
      <p:bldP spid="16077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2136775" y="1268413"/>
            <a:ext cx="46799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 dirty="0">
                <a:latin typeface="Times New Roman" pitchFamily="18" charset="0"/>
              </a:rPr>
              <a:t>因为在点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dirty="0">
                <a:latin typeface="Times New Roman" pitchFamily="18" charset="0"/>
              </a:rPr>
              <a:t>0)</a:t>
            </a:r>
            <a:r>
              <a:rPr kumimoji="1" lang="zh-CN" altLang="en-US" sz="2600" b="1" dirty="0">
                <a:latin typeface="Times New Roman" pitchFamily="18" charset="0"/>
              </a:rPr>
              <a:t>处的函数值为零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zh-CN" altLang="en-US" sz="2600" b="1" dirty="0">
                <a:latin typeface="Times New Roman" pitchFamily="18" charset="0"/>
              </a:rPr>
              <a:t>而在点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dirty="0">
                <a:latin typeface="Times New Roman" pitchFamily="18" charset="0"/>
              </a:rPr>
              <a:t>0)</a:t>
            </a:r>
            <a:r>
              <a:rPr kumimoji="1" lang="zh-CN" altLang="en-US" sz="2600" b="1" dirty="0">
                <a:latin typeface="Times New Roman" pitchFamily="18" charset="0"/>
              </a:rPr>
              <a:t>的任一邻域内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zh-CN" altLang="en-US" sz="2600" b="1" dirty="0">
                <a:latin typeface="Times New Roman" pitchFamily="18" charset="0"/>
              </a:rPr>
              <a:t>总有使函数值为正的点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zh-CN" altLang="en-US" sz="2600" b="1" dirty="0">
                <a:latin typeface="Times New Roman" pitchFamily="18" charset="0"/>
              </a:rPr>
              <a:t>也有使函数值为负的点</a:t>
            </a:r>
            <a:r>
              <a:rPr kumimoji="1" lang="en-US" altLang="zh-CN" sz="2600" b="1" dirty="0">
                <a:latin typeface="Symbol" pitchFamily="18" charset="2"/>
              </a:rPr>
              <a:t>.  </a:t>
            </a:r>
          </a:p>
        </p:txBody>
      </p:sp>
      <p:sp>
        <p:nvSpPr>
          <p:cNvPr id="35847" name="Text Box 3"/>
          <p:cNvSpPr txBox="1">
            <a:spLocks noChangeArrowheads="1"/>
          </p:cNvSpPr>
          <p:nvPr/>
        </p:nvSpPr>
        <p:spPr bwMode="auto">
          <a:xfrm>
            <a:off x="407368" y="319071"/>
            <a:ext cx="8785225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kumimoji="1" lang="en-US" altLang="zh-CN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函数</a:t>
            </a:r>
            <a:r>
              <a:rPr kumimoji="1" lang="zh-CN" altLang="en-US" sz="2600" b="1" dirty="0">
                <a:latin typeface="Times New Roman" pitchFamily="18" charset="0"/>
              </a:rPr>
              <a:t> </a:t>
            </a:r>
            <a:r>
              <a:rPr kumimoji="1" lang="en-US" altLang="zh-CN" sz="2600" b="1" i="1" dirty="0" err="1">
                <a:latin typeface="Times New Roman" pitchFamily="18" charset="0"/>
              </a:rPr>
              <a:t>z</a:t>
            </a:r>
            <a:r>
              <a:rPr kumimoji="1" lang="en-US" altLang="zh-CN" sz="2600" b="1" dirty="0" err="1"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i="1" dirty="0" err="1">
                <a:latin typeface="Times New Roman" pitchFamily="18" charset="0"/>
              </a:rPr>
              <a:t>xy</a:t>
            </a:r>
            <a:r>
              <a:rPr kumimoji="1" lang="en-US" altLang="zh-CN" sz="2600" b="1" i="1" dirty="0">
                <a:latin typeface="Times New Roman" pitchFamily="18" charset="0"/>
              </a:rPr>
              <a:t> </a:t>
            </a:r>
            <a:r>
              <a:rPr kumimoji="1" lang="zh-CN" altLang="en-US" sz="2600" b="1" dirty="0">
                <a:latin typeface="Times New Roman" pitchFamily="18" charset="0"/>
                <a:ea typeface="楷体_GB2312" pitchFamily="49" charset="-122"/>
              </a:rPr>
              <a:t>在点</a:t>
            </a:r>
            <a:r>
              <a:rPr kumimoji="1" lang="en-US" altLang="zh-CN" sz="2600" b="1" dirty="0">
                <a:latin typeface="Times New Roman" pitchFamily="18" charset="0"/>
              </a:rPr>
              <a:t>(0</a:t>
            </a:r>
            <a:r>
              <a:rPr kumimoji="1" lang="en-US" altLang="zh-CN" sz="2600" b="1" dirty="0">
                <a:latin typeface="Symbol" pitchFamily="18" charset="2"/>
              </a:rPr>
              <a:t>, </a:t>
            </a:r>
            <a:r>
              <a:rPr kumimoji="1" lang="en-US" altLang="zh-CN" sz="2600" b="1" dirty="0">
                <a:latin typeface="Times New Roman" pitchFamily="18" charset="0"/>
              </a:rPr>
              <a:t>0)</a:t>
            </a:r>
            <a:r>
              <a:rPr kumimoji="1" lang="zh-CN" altLang="en-US" sz="2600" b="1" dirty="0">
                <a:latin typeface="楷体_GB2312" pitchFamily="49" charset="-122"/>
                <a:ea typeface="楷体_GB2312" pitchFamily="49" charset="-122"/>
              </a:rPr>
              <a:t>处既不取得极大值也不取得极小值</a:t>
            </a:r>
            <a:r>
              <a:rPr kumimoji="1" lang="en-US" altLang="zh-CN" sz="2600" b="1" dirty="0">
                <a:latin typeface="楷体_GB2312" pitchFamily="49" charset="-122"/>
                <a:ea typeface="楷体_GB2312" pitchFamily="49" charset="-122"/>
              </a:rPr>
              <a:t>.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607300" y="1125539"/>
            <a:ext cx="2376488" cy="2232025"/>
            <a:chOff x="3026" y="965"/>
            <a:chExt cx="934" cy="1012"/>
          </a:xfrm>
        </p:grpSpPr>
        <p:pic>
          <p:nvPicPr>
            <p:cNvPr id="35849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26" y="965"/>
              <a:ext cx="934" cy="1012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graphicFrame>
          <p:nvGraphicFramePr>
            <p:cNvPr id="35842" name="Object 6"/>
            <p:cNvGraphicFramePr>
              <a:graphicFrameLocks noChangeAspect="1"/>
            </p:cNvGraphicFramePr>
            <p:nvPr/>
          </p:nvGraphicFramePr>
          <p:xfrm>
            <a:off x="3351" y="965"/>
            <a:ext cx="102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52280" imgH="152280" progId="Equation.DSMT4">
                    <p:embed/>
                  </p:oleObj>
                </mc:Choice>
                <mc:Fallback>
                  <p:oleObj name="Equation" r:id="rId3" imgW="152280" imgH="1522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1" y="965"/>
                          <a:ext cx="102" cy="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3" name="Object 7"/>
            <p:cNvGraphicFramePr>
              <a:graphicFrameLocks noChangeAspect="1"/>
            </p:cNvGraphicFramePr>
            <p:nvPr/>
          </p:nvGraphicFramePr>
          <p:xfrm>
            <a:off x="3360" y="1496"/>
            <a:ext cx="88" cy="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496"/>
                          <a:ext cx="88" cy="1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4" name="Object 8"/>
            <p:cNvGraphicFramePr>
              <a:graphicFrameLocks noChangeAspect="1"/>
            </p:cNvGraphicFramePr>
            <p:nvPr/>
          </p:nvGraphicFramePr>
          <p:xfrm>
            <a:off x="3865" y="1652"/>
            <a:ext cx="95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64880" imgH="177480" progId="Equation.DSMT4">
                    <p:embed/>
                  </p:oleObj>
                </mc:Choice>
                <mc:Fallback>
                  <p:oleObj name="Equation" r:id="rId7" imgW="164880" imgH="17748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5" y="1652"/>
                          <a:ext cx="95" cy="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45" name="Object 9"/>
            <p:cNvGraphicFramePr>
              <a:graphicFrameLocks noChangeAspect="1"/>
            </p:cNvGraphicFramePr>
            <p:nvPr/>
          </p:nvGraphicFramePr>
          <p:xfrm>
            <a:off x="3516" y="1174"/>
            <a:ext cx="84" cy="1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77480" imgH="215640" progId="Equation.DSMT4">
                    <p:embed/>
                  </p:oleObj>
                </mc:Choice>
                <mc:Fallback>
                  <p:oleObj name="Equation" r:id="rId9" imgW="177480" imgH="21564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6" y="1174"/>
                          <a:ext cx="84" cy="1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89FA535D-DA1E-4B96-B67D-67E187C87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303213"/>
            <a:ext cx="1728192" cy="4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808080"/>
                </a:solidFill>
                <a:latin typeface="Symbol" pitchFamily="18" charset="2"/>
              </a:rPr>
              <a:t>        </a:t>
            </a:r>
            <a:r>
              <a:rPr kumimoji="1" lang="zh-CN" altLang="en-US" sz="2600" b="1" dirty="0">
                <a:solidFill>
                  <a:srgbClr val="009999"/>
                </a:solidFill>
                <a:latin typeface="楷体_GB2312" pitchFamily="49" charset="-122"/>
                <a:ea typeface="楷体_GB2312" pitchFamily="49" charset="-122"/>
              </a:rPr>
              <a:t>思考：</a:t>
            </a:r>
            <a:endParaRPr kumimoji="1" lang="en-US" altLang="zh-CN" sz="2600" b="1" dirty="0">
              <a:latin typeface="Symbol" pitchFamily="18" charset="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0F67E39-C375-4C4B-B2C7-FF162460E3FB}"/>
              </a:ext>
            </a:extLst>
          </p:cNvPr>
          <p:cNvGrpSpPr/>
          <p:nvPr/>
        </p:nvGrpSpPr>
        <p:grpSpPr>
          <a:xfrm>
            <a:off x="1697202" y="918428"/>
            <a:ext cx="8640960" cy="933141"/>
            <a:chOff x="1697202" y="1078914"/>
            <a:chExt cx="8640960" cy="933141"/>
          </a:xfrm>
        </p:grpSpPr>
        <p:sp>
          <p:nvSpPr>
            <p:cNvPr id="3" name="Text Box 2">
              <a:extLst>
                <a:ext uri="{FF2B5EF4-FFF2-40B4-BE49-F238E27FC236}">
                  <a16:creationId xmlns:a16="http://schemas.microsoft.com/office/drawing/2014/main" id="{8A868BED-B60A-458B-B38C-5126B5C429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202" y="1078914"/>
              <a:ext cx="8640960" cy="933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600" b="1" dirty="0">
                  <a:solidFill>
                    <a:srgbClr val="808080"/>
                  </a:solidFill>
                  <a:latin typeface="Symbol" pitchFamily="18" charset="2"/>
                </a:rPr>
                <a:t>        </a:t>
              </a:r>
              <a:r>
                <a:rPr kumimoji="1" lang="zh-CN" altLang="en-US" sz="2600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一元函数       在     连续，则它两个极大值点之间必存在极小值点。多元函数情况是否一定成立？</a:t>
              </a:r>
              <a:endParaRPr kumimoji="1" lang="en-US" altLang="zh-CN" sz="2600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F857F02C-E5D6-470E-8157-A1F15933EF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0300" y="1157375"/>
            <a:ext cx="654936" cy="388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42720" imgH="203040" progId="Equation.DSMT4">
                    <p:embed/>
                  </p:oleObj>
                </mc:Choice>
                <mc:Fallback>
                  <p:oleObj name="Equation" r:id="rId5" imgW="342720" imgH="20304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F857F02C-E5D6-470E-8157-A1F15933EF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80300" y="1157375"/>
                          <a:ext cx="654936" cy="3881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B6CD5A97-86E2-439F-BCC9-F1E91C9A74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7848" y="1128113"/>
            <a:ext cx="298867" cy="388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64880" progId="Equation.DSMT4">
                    <p:embed/>
                  </p:oleObj>
                </mc:Choice>
                <mc:Fallback>
                  <p:oleObj name="Equation" r:id="rId7" imgW="126720" imgH="16488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B6CD5A97-86E2-439F-BCC9-F1E91C9A74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27848" y="1128113"/>
                          <a:ext cx="298867" cy="3881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椭圆 16">
            <a:extLst>
              <a:ext uri="{FF2B5EF4-FFF2-40B4-BE49-F238E27FC236}">
                <a16:creationId xmlns:a16="http://schemas.microsoft.com/office/drawing/2014/main" id="{9CC5DBC0-2F92-43A1-96FA-80DE3FED18C2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3702477" y="2433019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35D416C-A8FB-4F50-9478-1CF91A256CE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702477" y="3227786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9C053C-BB5F-4770-B44B-1FB5F69981AD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702477" y="3994153"/>
            <a:ext cx="385763" cy="385762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74311D33-6509-4DF9-A615-E365C501B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795" y="2348880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是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6FE68EBA-A38C-41D4-9BFC-D52BB440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794" y="3159057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不是</a:t>
            </a:r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D70C157E-BB2D-4FBB-9DAD-05B4152FE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794" y="3935375"/>
            <a:ext cx="27368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不知道</a:t>
            </a:r>
          </a:p>
        </p:txBody>
      </p:sp>
    </p:spTree>
    <p:extLst>
      <p:ext uri="{BB962C8B-B14F-4D97-AF65-F5344CB8AC3E}">
        <p14:creationId xmlns:p14="http://schemas.microsoft.com/office/powerpoint/2010/main" val="29888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2342</Words>
  <Application>Microsoft Office PowerPoint</Application>
  <PresentationFormat>宽屏</PresentationFormat>
  <Paragraphs>312</Paragraphs>
  <Slides>42</Slides>
  <Notes>1</Notes>
  <HiddenSlides>3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等线</vt:lpstr>
      <vt:lpstr>黑体</vt:lpstr>
      <vt:lpstr>华文宋体</vt:lpstr>
      <vt:lpstr>楷体_GB2312</vt:lpstr>
      <vt:lpstr>宋体</vt:lpstr>
      <vt:lpstr>Microsoft Yahei</vt:lpstr>
      <vt:lpstr>Arial</vt:lpstr>
      <vt:lpstr>Calibri</vt:lpstr>
      <vt:lpstr>Symbol</vt:lpstr>
      <vt:lpstr>Times New Roman</vt:lpstr>
      <vt:lpstr>Wingdings</vt:lpstr>
      <vt:lpstr>Office 主题</vt:lpstr>
      <vt:lpstr>Equation</vt:lpstr>
      <vt:lpstr>文档</vt:lpstr>
      <vt:lpstr>PowerPoint 演示文稿</vt:lpstr>
      <vt:lpstr>二元函数的泰勒公式</vt:lpstr>
      <vt:lpstr>PowerPoint 演示文稿</vt:lpstr>
      <vt:lpstr>定理1.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方法2   拉格朗日乘数法.</vt:lpstr>
      <vt:lpstr>方法2   拉格朗日乘数法.</vt:lpstr>
      <vt:lpstr>方法2   拉格朗日乘数法.</vt:lpstr>
      <vt:lpstr>方法2   拉格朗日乘数法.</vt:lpstr>
      <vt:lpstr>PowerPoint 演示文稿</vt:lpstr>
      <vt:lpstr>推广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内容小结</vt:lpstr>
      <vt:lpstr>3. 函数的最值问题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第八节</dc:title>
  <dc:creator>1</dc:creator>
  <cp:lastModifiedBy>玥儿 小</cp:lastModifiedBy>
  <cp:revision>54</cp:revision>
  <dcterms:created xsi:type="dcterms:W3CDTF">2014-04-13T11:56:25Z</dcterms:created>
  <dcterms:modified xsi:type="dcterms:W3CDTF">2025-03-16T12:44:39Z</dcterms:modified>
</cp:coreProperties>
</file>